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8" r:id="rId3"/>
    <p:sldId id="259" r:id="rId4"/>
    <p:sldId id="316" r:id="rId5"/>
    <p:sldId id="260" r:id="rId6"/>
    <p:sldId id="261" r:id="rId7"/>
    <p:sldId id="262" r:id="rId8"/>
    <p:sldId id="263" r:id="rId9"/>
    <p:sldId id="264" r:id="rId10"/>
    <p:sldId id="265" r:id="rId11"/>
    <p:sldId id="266" r:id="rId12"/>
    <p:sldId id="268" r:id="rId13"/>
    <p:sldId id="271" r:id="rId14"/>
    <p:sldId id="270" r:id="rId15"/>
    <p:sldId id="269" r:id="rId16"/>
    <p:sldId id="272" r:id="rId17"/>
    <p:sldId id="273" r:id="rId18"/>
    <p:sldId id="274" r:id="rId19"/>
    <p:sldId id="275" r:id="rId20"/>
    <p:sldId id="276" r:id="rId21"/>
    <p:sldId id="277" r:id="rId22"/>
    <p:sldId id="278" r:id="rId23"/>
    <p:sldId id="282" r:id="rId24"/>
    <p:sldId id="283" r:id="rId25"/>
    <p:sldId id="279" r:id="rId26"/>
    <p:sldId id="280" r:id="rId27"/>
    <p:sldId id="281" r:id="rId28"/>
    <p:sldId id="284" r:id="rId29"/>
    <p:sldId id="285" r:id="rId30"/>
    <p:sldId id="286" r:id="rId31"/>
    <p:sldId id="310" r:id="rId32"/>
    <p:sldId id="287" r:id="rId33"/>
    <p:sldId id="311" r:id="rId34"/>
    <p:sldId id="288" r:id="rId35"/>
    <p:sldId id="312" r:id="rId36"/>
    <p:sldId id="289" r:id="rId37"/>
    <p:sldId id="267" r:id="rId38"/>
    <p:sldId id="290" r:id="rId39"/>
    <p:sldId id="291" r:id="rId40"/>
    <p:sldId id="302" r:id="rId41"/>
    <p:sldId id="303" r:id="rId42"/>
    <p:sldId id="304" r:id="rId43"/>
    <p:sldId id="305" r:id="rId44"/>
    <p:sldId id="317" r:id="rId45"/>
    <p:sldId id="318" r:id="rId46"/>
    <p:sldId id="319" r:id="rId47"/>
    <p:sldId id="292" r:id="rId48"/>
    <p:sldId id="293" r:id="rId49"/>
    <p:sldId id="294" r:id="rId50"/>
    <p:sldId id="295" r:id="rId51"/>
    <p:sldId id="296" r:id="rId52"/>
    <p:sldId id="297" r:id="rId53"/>
    <p:sldId id="298" r:id="rId54"/>
    <p:sldId id="313" r:id="rId55"/>
    <p:sldId id="314" r:id="rId56"/>
    <p:sldId id="315" r:id="rId57"/>
    <p:sldId id="299" r:id="rId58"/>
    <p:sldId id="300" r:id="rId59"/>
    <p:sldId id="306" r:id="rId60"/>
    <p:sldId id="307" r:id="rId61"/>
    <p:sldId id="308" r:id="rId62"/>
    <p:sldId id="309" r:id="rId63"/>
    <p:sldId id="320" r:id="rId64"/>
    <p:sldId id="321" r:id="rId65"/>
    <p:sldId id="322" r:id="rId66"/>
    <p:sldId id="323" r:id="rId67"/>
    <p:sldId id="324" r:id="rId68"/>
    <p:sldId id="32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6"/>
    <p:restoredTop sz="94643"/>
  </p:normalViewPr>
  <p:slideViewPr>
    <p:cSldViewPr snapToGrid="0" snapToObjects="1">
      <p:cViewPr varScale="1">
        <p:scale>
          <a:sx n="110" d="100"/>
          <a:sy n="110" d="100"/>
        </p:scale>
        <p:origin x="1520"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1/28/20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8E80666-FB37-4B36-9149-507F3B0178E3}" type="datetimeFigureOut">
              <a:rPr lang="en-US" smtClean="0"/>
              <a:pPr/>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28E80666-FB37-4B36-9149-507F3B0178E3}" type="datetimeFigureOut">
              <a:rPr lang="en-US" smtClean="0"/>
              <a:pPr/>
              <a:t>1/28/20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8E80666-FB37-4B36-9149-507F3B0178E3}" type="datetimeFigureOut">
              <a:rPr lang="en-US" smtClean="0"/>
              <a:pPr/>
              <a:t>1/28/20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8E80666-FB37-4B36-9149-507F3B0178E3}" type="datetimeFigureOut">
              <a:rPr lang="en-US" smtClean="0"/>
              <a:pPr/>
              <a:t>1/28/20</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42.65/45.00@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Introduction to </a:t>
            </a:r>
            <a:br>
              <a:rPr lang="en-US" dirty="0"/>
            </a:br>
            <a:r>
              <a:rPr lang="en-US" dirty="0"/>
              <a:t>Contact Lenses</a:t>
            </a:r>
          </a:p>
        </p:txBody>
      </p:sp>
      <p:sp>
        <p:nvSpPr>
          <p:cNvPr id="2" name="Subtitle 1"/>
          <p:cNvSpPr>
            <a:spLocks noGrp="1"/>
          </p:cNvSpPr>
          <p:nvPr>
            <p:ph type="subTitle" idx="1"/>
          </p:nvPr>
        </p:nvSpPr>
        <p:spPr>
          <a:xfrm>
            <a:off x="1473795" y="5052545"/>
            <a:ext cx="5637010" cy="1118415"/>
          </a:xfrm>
        </p:spPr>
        <p:txBody>
          <a:bodyPr>
            <a:normAutofit/>
          </a:bodyPr>
          <a:lstStyle/>
          <a:p>
            <a:r>
              <a:rPr lang="en-US" dirty="0" err="1"/>
              <a:t>Haleh</a:t>
            </a:r>
            <a:r>
              <a:rPr lang="en-US" dirty="0"/>
              <a:t> Ebrahimi, OD</a:t>
            </a:r>
          </a:p>
          <a:p>
            <a:r>
              <a:rPr lang="en-US" dirty="0"/>
              <a:t>Clinical Assistant Professor</a:t>
            </a:r>
          </a:p>
          <a:p>
            <a:r>
              <a:rPr lang="en-US" dirty="0"/>
              <a:t>University of Pittsburgh Medical Center</a:t>
            </a:r>
          </a:p>
        </p:txBody>
      </p:sp>
    </p:spTree>
    <p:extLst>
      <p:ext uri="{BB962C8B-B14F-4D97-AF65-F5344CB8AC3E}">
        <p14:creationId xmlns:p14="http://schemas.microsoft.com/office/powerpoint/2010/main" val="3474826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Spectacle Magnification</a:t>
            </a:r>
          </a:p>
        </p:txBody>
      </p:sp>
      <p:sp>
        <p:nvSpPr>
          <p:cNvPr id="3" name="Content Placeholder 2"/>
          <p:cNvSpPr>
            <a:spLocks noGrp="1"/>
          </p:cNvSpPr>
          <p:nvPr>
            <p:ph idx="1"/>
          </p:nvPr>
        </p:nvSpPr>
        <p:spPr>
          <a:xfrm>
            <a:off x="357226" y="1600200"/>
            <a:ext cx="8613122" cy="4967605"/>
          </a:xfrm>
        </p:spPr>
        <p:txBody>
          <a:bodyPr>
            <a:normAutofit fontScale="85000" lnSpcReduction="20000"/>
          </a:bodyPr>
          <a:lstStyle/>
          <a:p>
            <a:r>
              <a:rPr lang="en-US" dirty="0"/>
              <a:t>Spectacle magnification is the ratio of the image size of the corrected </a:t>
            </a:r>
            <a:r>
              <a:rPr lang="en-US" dirty="0" err="1"/>
              <a:t>ametrope</a:t>
            </a:r>
            <a:r>
              <a:rPr lang="en-US" dirty="0"/>
              <a:t> to the retinal image of the same eye uncorrected</a:t>
            </a:r>
          </a:p>
          <a:p>
            <a:r>
              <a:rPr lang="en-US" dirty="0"/>
              <a:t>For spectacle wearing myope, the image size is reduced; for spectacle-wearing </a:t>
            </a:r>
            <a:r>
              <a:rPr lang="en-US" dirty="0" err="1"/>
              <a:t>hyperope</a:t>
            </a:r>
            <a:r>
              <a:rPr lang="en-US" dirty="0"/>
              <a:t>, the image size is enlarged when compared to the uncorrected eye</a:t>
            </a:r>
          </a:p>
          <a:p>
            <a:r>
              <a:rPr lang="en-US" dirty="0"/>
              <a:t>Contact lens wearing </a:t>
            </a:r>
            <a:r>
              <a:rPr lang="en-US" dirty="0" err="1"/>
              <a:t>myopes</a:t>
            </a:r>
            <a:r>
              <a:rPr lang="en-US" dirty="0"/>
              <a:t> often report that the image is clearer because the retinal image is larger</a:t>
            </a:r>
          </a:p>
          <a:p>
            <a:r>
              <a:rPr lang="en-US" dirty="0"/>
              <a:t>Relative spectacle magnification, however, refers to the comparison of the retinal image to an </a:t>
            </a:r>
            <a:r>
              <a:rPr lang="en-US" dirty="0" err="1"/>
              <a:t>emmetropic</a:t>
            </a:r>
            <a:r>
              <a:rPr lang="en-US" dirty="0"/>
              <a:t> eye</a:t>
            </a:r>
          </a:p>
          <a:p>
            <a:r>
              <a:rPr lang="en-US" dirty="0"/>
              <a:t>In this case, axial refractive errors result in the same magnification as the </a:t>
            </a:r>
            <a:r>
              <a:rPr lang="en-US" dirty="0" err="1"/>
              <a:t>emmetropic</a:t>
            </a:r>
            <a:r>
              <a:rPr lang="en-US" dirty="0"/>
              <a:t> eye when corrected with spectacles. </a:t>
            </a:r>
          </a:p>
          <a:p>
            <a:r>
              <a:rPr lang="en-US" dirty="0"/>
              <a:t>This theory suggests that axial refractive error should NOT be corrected with contact lenses (Knapp’s Law)</a:t>
            </a:r>
          </a:p>
        </p:txBody>
      </p:sp>
    </p:spTree>
    <p:extLst>
      <p:ext uri="{BB962C8B-B14F-4D97-AF65-F5344CB8AC3E}">
        <p14:creationId xmlns:p14="http://schemas.microsoft.com/office/powerpoint/2010/main" val="35175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Knapp’s Law</a:t>
            </a:r>
          </a:p>
        </p:txBody>
      </p:sp>
      <p:pic>
        <p:nvPicPr>
          <p:cNvPr id="4" name="Content Placeholder 3" descr="Screen Shot 2017-02-27 at 9.10.09 PM.png"/>
          <p:cNvPicPr>
            <a:picLocks noGrp="1" noChangeAspect="1"/>
          </p:cNvPicPr>
          <p:nvPr>
            <p:ph idx="1"/>
          </p:nvPr>
        </p:nvPicPr>
        <p:blipFill>
          <a:blip r:embed="rId2">
            <a:extLst>
              <a:ext uri="{28A0092B-C50C-407E-A947-70E740481C1C}">
                <a14:useLocalDpi xmlns:a14="http://schemas.microsoft.com/office/drawing/2010/main" val="0"/>
              </a:ext>
            </a:extLst>
          </a:blip>
          <a:srcRect l="-34412" r="-34412"/>
          <a:stretch>
            <a:fillRect/>
          </a:stretch>
        </p:blipFill>
        <p:spPr>
          <a:xfrm>
            <a:off x="647851" y="1275522"/>
            <a:ext cx="7845124" cy="4236924"/>
          </a:xfrm>
        </p:spPr>
      </p:pic>
      <p:sp>
        <p:nvSpPr>
          <p:cNvPr id="3" name="TextBox 2">
            <a:extLst>
              <a:ext uri="{FF2B5EF4-FFF2-40B4-BE49-F238E27FC236}">
                <a16:creationId xmlns:a16="http://schemas.microsoft.com/office/drawing/2014/main" id="{0477E40C-700A-C44B-BF68-C5F5C1C84066}"/>
              </a:ext>
            </a:extLst>
          </p:cNvPr>
          <p:cNvSpPr txBox="1"/>
          <p:nvPr/>
        </p:nvSpPr>
        <p:spPr>
          <a:xfrm>
            <a:off x="787078" y="5250839"/>
            <a:ext cx="7349923" cy="1200329"/>
          </a:xfrm>
          <a:prstGeom prst="rect">
            <a:avLst/>
          </a:prstGeom>
          <a:noFill/>
        </p:spPr>
        <p:txBody>
          <a:bodyPr wrap="square" rtlCol="0">
            <a:spAutoFit/>
          </a:bodyPr>
          <a:lstStyle/>
          <a:p>
            <a:r>
              <a:rPr lang="en-US" dirty="0"/>
              <a:t>States that lenses placed at the anterior focal point of the eye, generally 17mm in front of the eye, will create similarly sized images on the retina, whenever the disparity between the two eyes is due to a difference in axial length of the eyes</a:t>
            </a:r>
          </a:p>
        </p:txBody>
      </p:sp>
    </p:spTree>
    <p:extLst>
      <p:ext uri="{BB962C8B-B14F-4D97-AF65-F5344CB8AC3E}">
        <p14:creationId xmlns:p14="http://schemas.microsoft.com/office/powerpoint/2010/main" val="126172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Properties of Materials</a:t>
            </a:r>
          </a:p>
        </p:txBody>
      </p:sp>
      <p:sp>
        <p:nvSpPr>
          <p:cNvPr id="3" name="Content Placeholder 2"/>
          <p:cNvSpPr>
            <a:spLocks noGrp="1"/>
          </p:cNvSpPr>
          <p:nvPr>
            <p:ph idx="1"/>
          </p:nvPr>
        </p:nvSpPr>
        <p:spPr>
          <a:xfrm>
            <a:off x="0" y="1666755"/>
            <a:ext cx="8970347" cy="5263588"/>
          </a:xfrm>
        </p:spPr>
        <p:txBody>
          <a:bodyPr>
            <a:normAutofit lnSpcReduction="10000"/>
          </a:bodyPr>
          <a:lstStyle/>
          <a:p>
            <a:pPr lvl="0"/>
            <a:r>
              <a:rPr lang="en-US" i="1" dirty="0"/>
              <a:t>Oxygen Permeability</a:t>
            </a:r>
            <a:r>
              <a:rPr lang="en-US" dirty="0"/>
              <a:t> (</a:t>
            </a:r>
            <a:r>
              <a:rPr lang="en-US" dirty="0" err="1"/>
              <a:t>Dk</a:t>
            </a:r>
            <a:r>
              <a:rPr lang="en-US" dirty="0"/>
              <a:t>) – In this nomenclature, </a:t>
            </a:r>
          </a:p>
          <a:p>
            <a:pPr lvl="2"/>
            <a:r>
              <a:rPr lang="en-US" dirty="0"/>
              <a:t>D is the diffusion coefficient – a measure of how fast dissolved molecules of oxygen move within the material – and</a:t>
            </a:r>
          </a:p>
          <a:p>
            <a:pPr lvl="2"/>
            <a:r>
              <a:rPr lang="en-US" dirty="0"/>
              <a:t> k is a constant representing the solubility coefficient or the number of oxygen molecules dissolved in the material. </a:t>
            </a:r>
          </a:p>
          <a:p>
            <a:pPr lvl="1"/>
            <a:r>
              <a:rPr lang="en-US" dirty="0"/>
              <a:t>This is a physical property. </a:t>
            </a:r>
          </a:p>
          <a:p>
            <a:pPr lvl="1"/>
            <a:r>
              <a:rPr lang="en-US" dirty="0"/>
              <a:t>It is defined as </a:t>
            </a:r>
            <a:r>
              <a:rPr lang="en-US" i="1" dirty="0"/>
              <a:t>the rate of oxygen flow under specified conditions through unit area of contact lens material of unit thickness when subjected with unit pressure differences</a:t>
            </a:r>
          </a:p>
          <a:p>
            <a:pPr lvl="1"/>
            <a:r>
              <a:rPr lang="en-US" b="1" i="1" u="sng" dirty="0"/>
              <a:t>H</a:t>
            </a:r>
            <a:r>
              <a:rPr lang="en-US" sz="2400" b="1" i="1" u="sng" dirty="0"/>
              <a:t>ow much O</a:t>
            </a:r>
            <a:r>
              <a:rPr lang="en-US" sz="2400" b="1" i="1" u="sng" baseline="-25000" dirty="0"/>
              <a:t>2</a:t>
            </a:r>
            <a:r>
              <a:rPr lang="en-US" sz="2400" b="1" i="1" u="sng" dirty="0"/>
              <a:t> the lens allows to go through</a:t>
            </a:r>
          </a:p>
          <a:p>
            <a:pPr lvl="1"/>
            <a:r>
              <a:rPr lang="en-US" sz="2400" dirty="0"/>
              <a:t>High </a:t>
            </a:r>
            <a:r>
              <a:rPr lang="en-US" sz="2400" dirty="0" err="1"/>
              <a:t>Dk</a:t>
            </a:r>
            <a:r>
              <a:rPr lang="en-US" sz="2400" dirty="0"/>
              <a:t> materials do not always give the oxygen performance on the eye that would be expected from a laboratory result. Corneal swelling is equivalent to that of a lens with a </a:t>
            </a:r>
            <a:r>
              <a:rPr lang="en-US" sz="2400" dirty="0" err="1"/>
              <a:t>Dk</a:t>
            </a:r>
            <a:r>
              <a:rPr lang="en-US" sz="2400" dirty="0"/>
              <a:t> only 55% of the measured value</a:t>
            </a:r>
          </a:p>
          <a:p>
            <a:pPr lvl="1"/>
            <a:endParaRPr lang="en-US" sz="2400" b="1" u="sng" dirty="0"/>
          </a:p>
          <a:p>
            <a:endParaRPr lang="en-US" dirty="0"/>
          </a:p>
        </p:txBody>
      </p:sp>
    </p:spTree>
    <p:extLst>
      <p:ext uri="{BB962C8B-B14F-4D97-AF65-F5344CB8AC3E}">
        <p14:creationId xmlns:p14="http://schemas.microsoft.com/office/powerpoint/2010/main" val="111459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Properties of Materials</a:t>
            </a:r>
          </a:p>
        </p:txBody>
      </p:sp>
      <p:sp>
        <p:nvSpPr>
          <p:cNvPr id="3" name="Content Placeholder 2"/>
          <p:cNvSpPr>
            <a:spLocks noGrp="1"/>
          </p:cNvSpPr>
          <p:nvPr>
            <p:ph idx="1"/>
          </p:nvPr>
        </p:nvSpPr>
        <p:spPr>
          <a:xfrm>
            <a:off x="178613" y="1600201"/>
            <a:ext cx="8412938" cy="4343400"/>
          </a:xfrm>
        </p:spPr>
        <p:txBody>
          <a:bodyPr/>
          <a:lstStyle/>
          <a:p>
            <a:pPr lvl="0"/>
            <a:r>
              <a:rPr lang="en-US" i="1" dirty="0"/>
              <a:t>Oxygen Transmissibility (</a:t>
            </a:r>
            <a:r>
              <a:rPr lang="en-US" dirty="0" err="1"/>
              <a:t>Dk</a:t>
            </a:r>
            <a:r>
              <a:rPr lang="en-US" dirty="0"/>
              <a:t>/t) – where</a:t>
            </a:r>
          </a:p>
          <a:p>
            <a:pPr lvl="1"/>
            <a:r>
              <a:rPr lang="en-US" i="1" dirty="0"/>
              <a:t> t</a:t>
            </a:r>
            <a:r>
              <a:rPr lang="en-US" dirty="0"/>
              <a:t> is thickness of the lens or sample material. </a:t>
            </a:r>
          </a:p>
          <a:p>
            <a:pPr lvl="1"/>
            <a:r>
              <a:rPr lang="en-US" dirty="0"/>
              <a:t>This is not a physical property, but a specific characteristic related to the sample thickness.</a:t>
            </a:r>
          </a:p>
          <a:p>
            <a:pPr lvl="1"/>
            <a:r>
              <a:rPr lang="en-US" dirty="0"/>
              <a:t> </a:t>
            </a:r>
            <a:r>
              <a:rPr lang="en-US" i="1" dirty="0"/>
              <a:t>For a particular lens under specified conditions defines the ability of the lens to allow oxygen to move from the anterior of the lens to the posterior of the lens.</a:t>
            </a:r>
          </a:p>
          <a:p>
            <a:pPr lvl="1"/>
            <a:r>
              <a:rPr lang="en-US" sz="2400" i="1" u="sng" dirty="0"/>
              <a:t>Calculates Thickness with </a:t>
            </a:r>
            <a:r>
              <a:rPr lang="en-US" sz="2400" i="1" u="sng" dirty="0" err="1"/>
              <a:t>Dk</a:t>
            </a:r>
            <a:endParaRPr lang="en-US" sz="2400" i="1" u="sng" dirty="0"/>
          </a:p>
          <a:p>
            <a:pPr lvl="1"/>
            <a:r>
              <a:rPr lang="en-US" sz="2000" dirty="0"/>
              <a:t>Thickness varies with power and location on the lens</a:t>
            </a:r>
          </a:p>
          <a:p>
            <a:endParaRPr lang="en-US" dirty="0"/>
          </a:p>
        </p:txBody>
      </p:sp>
    </p:spTree>
    <p:extLst>
      <p:ext uri="{BB962C8B-B14F-4D97-AF65-F5344CB8AC3E}">
        <p14:creationId xmlns:p14="http://schemas.microsoft.com/office/powerpoint/2010/main" val="389921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Properties of Materials</a:t>
            </a:r>
          </a:p>
        </p:txBody>
      </p:sp>
      <p:sp>
        <p:nvSpPr>
          <p:cNvPr id="3" name="Content Placeholder 2"/>
          <p:cNvSpPr>
            <a:spLocks noGrp="1"/>
          </p:cNvSpPr>
          <p:nvPr>
            <p:ph idx="1"/>
          </p:nvPr>
        </p:nvSpPr>
        <p:spPr/>
        <p:txBody>
          <a:bodyPr>
            <a:normAutofit/>
          </a:bodyPr>
          <a:lstStyle/>
          <a:p>
            <a:pPr lvl="0"/>
            <a:r>
              <a:rPr lang="en-US" i="1" dirty="0"/>
              <a:t>Wettability</a:t>
            </a:r>
            <a:r>
              <a:rPr lang="en-US" dirty="0"/>
              <a:t> is the ability of a drop of liquid to adhere to a solid surface. </a:t>
            </a:r>
          </a:p>
          <a:p>
            <a:pPr lvl="2"/>
            <a:r>
              <a:rPr lang="en-US" dirty="0"/>
              <a:t>The lower the cohesive forces within a liquid, the greater the attraction between the fluid and surface. </a:t>
            </a:r>
          </a:p>
          <a:p>
            <a:pPr lvl="2"/>
            <a:r>
              <a:rPr lang="en-US" dirty="0"/>
              <a:t>Thus, superior wettability enhances the spread of liquid over a surface. </a:t>
            </a:r>
          </a:p>
          <a:p>
            <a:pPr lvl="2"/>
            <a:r>
              <a:rPr lang="en-US" dirty="0"/>
              <a:t>The Contact angle is the measure of the </a:t>
            </a:r>
            <a:r>
              <a:rPr lang="en-US" dirty="0" err="1"/>
              <a:t>hydrophilicity</a:t>
            </a:r>
            <a:r>
              <a:rPr lang="en-US" dirty="0"/>
              <a:t> of a surface. The lower the contact angle, the more </a:t>
            </a:r>
            <a:r>
              <a:rPr lang="en-US" dirty="0" err="1"/>
              <a:t>wettable</a:t>
            </a:r>
            <a:r>
              <a:rPr lang="en-US" dirty="0"/>
              <a:t> the surface. </a:t>
            </a:r>
          </a:p>
          <a:p>
            <a:pPr lvl="1"/>
            <a:r>
              <a:rPr lang="en-US" dirty="0"/>
              <a:t>Provides patient comfort and uniform distribution of water over contact lens surface</a:t>
            </a:r>
          </a:p>
          <a:p>
            <a:endParaRPr lang="en-US" dirty="0"/>
          </a:p>
        </p:txBody>
      </p:sp>
    </p:spTree>
    <p:extLst>
      <p:ext uri="{BB962C8B-B14F-4D97-AF65-F5344CB8AC3E}">
        <p14:creationId xmlns:p14="http://schemas.microsoft.com/office/powerpoint/2010/main" val="3356116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Lens Types</a:t>
            </a:r>
          </a:p>
        </p:txBody>
      </p:sp>
      <p:sp>
        <p:nvSpPr>
          <p:cNvPr id="3" name="Content Placeholder 2"/>
          <p:cNvSpPr>
            <a:spLocks noGrp="1"/>
          </p:cNvSpPr>
          <p:nvPr>
            <p:ph idx="1"/>
          </p:nvPr>
        </p:nvSpPr>
        <p:spPr/>
        <p:txBody>
          <a:bodyPr/>
          <a:lstStyle/>
          <a:p>
            <a:pPr marL="457200" lvl="0" indent="-457200">
              <a:buFont typeface="+mj-lt"/>
              <a:buAutoNum type="arabicPeriod"/>
            </a:pPr>
            <a:r>
              <a:rPr lang="en-US" dirty="0"/>
              <a:t>Rigid Gas Permeable lenses (RGP)</a:t>
            </a:r>
          </a:p>
          <a:p>
            <a:pPr marL="457200" lvl="0" indent="-457200">
              <a:buFont typeface="+mj-lt"/>
              <a:buAutoNum type="arabicPeriod"/>
            </a:pPr>
            <a:r>
              <a:rPr lang="en-US" dirty="0" err="1"/>
              <a:t>Polymethyl</a:t>
            </a:r>
            <a:r>
              <a:rPr lang="en-US" dirty="0"/>
              <a:t> methacrylate (PMMA)</a:t>
            </a:r>
          </a:p>
          <a:p>
            <a:pPr marL="457200" lvl="0" indent="-457200">
              <a:buFont typeface="+mj-lt"/>
              <a:buAutoNum type="arabicPeriod"/>
            </a:pPr>
            <a:r>
              <a:rPr lang="en-US" dirty="0"/>
              <a:t>Soft Lenses</a:t>
            </a:r>
          </a:p>
          <a:p>
            <a:pPr marL="793750" lvl="1" indent="-457200">
              <a:buFont typeface="+mj-lt"/>
              <a:buAutoNum type="arabicPeriod"/>
            </a:pPr>
            <a:r>
              <a:rPr lang="en-US" dirty="0"/>
              <a:t>Silicone Hydrogels</a:t>
            </a:r>
          </a:p>
          <a:p>
            <a:pPr marL="793750" lvl="1" indent="-457200">
              <a:buFont typeface="+mj-lt"/>
              <a:buAutoNum type="arabicPeriod"/>
            </a:pPr>
            <a:r>
              <a:rPr lang="en-US" dirty="0"/>
              <a:t>Biocompatible lenses</a:t>
            </a:r>
          </a:p>
          <a:p>
            <a:pPr marL="793750" lvl="1" indent="-457200">
              <a:buFont typeface="+mj-lt"/>
              <a:buAutoNum type="arabicPeriod"/>
            </a:pPr>
            <a:r>
              <a:rPr lang="en-US" dirty="0"/>
              <a:t>Silicone Lenses</a:t>
            </a:r>
          </a:p>
          <a:p>
            <a:endParaRPr lang="en-US" dirty="0"/>
          </a:p>
        </p:txBody>
      </p:sp>
    </p:spTree>
    <p:extLst>
      <p:ext uri="{BB962C8B-B14F-4D97-AF65-F5344CB8AC3E}">
        <p14:creationId xmlns:p14="http://schemas.microsoft.com/office/powerpoint/2010/main" val="325308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Motivation for Contact Lens Wear</a:t>
            </a:r>
          </a:p>
        </p:txBody>
      </p:sp>
      <p:sp>
        <p:nvSpPr>
          <p:cNvPr id="3" name="Content Placeholder 2"/>
          <p:cNvSpPr>
            <a:spLocks noGrp="1"/>
          </p:cNvSpPr>
          <p:nvPr>
            <p:ph idx="1"/>
          </p:nvPr>
        </p:nvSpPr>
        <p:spPr>
          <a:xfrm>
            <a:off x="549274" y="1600200"/>
            <a:ext cx="8594725" cy="4729497"/>
          </a:xfrm>
        </p:spPr>
        <p:txBody>
          <a:bodyPr>
            <a:normAutofit fontScale="92500" lnSpcReduction="20000"/>
          </a:bodyPr>
          <a:lstStyle/>
          <a:p>
            <a:pPr marL="457200" indent="-457200">
              <a:buFont typeface="+mj-lt"/>
              <a:buAutoNum type="arabicPeriod"/>
            </a:pPr>
            <a:r>
              <a:rPr lang="en-US" dirty="0"/>
              <a:t>Cosmesis</a:t>
            </a:r>
          </a:p>
          <a:p>
            <a:pPr marL="457200" indent="-457200">
              <a:buFont typeface="+mj-lt"/>
              <a:buAutoNum type="arabicPeriod"/>
            </a:pPr>
            <a:r>
              <a:rPr lang="en-US" dirty="0"/>
              <a:t>Convenience</a:t>
            </a:r>
          </a:p>
          <a:p>
            <a:pPr marL="793750" lvl="1" indent="-457200">
              <a:buFont typeface="+mj-lt"/>
              <a:buAutoNum type="alphaUcPeriod"/>
            </a:pPr>
            <a:r>
              <a:rPr lang="en-US" dirty="0"/>
              <a:t>Ex. Monovision in presbyopes</a:t>
            </a:r>
          </a:p>
          <a:p>
            <a:pPr marL="793750" lvl="1" indent="-457200">
              <a:buFont typeface="+mj-lt"/>
              <a:buAutoNum type="alphaUcPeriod"/>
            </a:pPr>
            <a:r>
              <a:rPr lang="en-US" dirty="0"/>
              <a:t>Ex. No glasses sliding down face </a:t>
            </a:r>
          </a:p>
          <a:p>
            <a:pPr marL="457200" indent="-457200">
              <a:buFont typeface="+mj-lt"/>
              <a:buAutoNum type="arabicPeriod"/>
            </a:pPr>
            <a:r>
              <a:rPr lang="en-US" dirty="0"/>
              <a:t>Improved vision</a:t>
            </a:r>
          </a:p>
          <a:p>
            <a:pPr marL="793750" lvl="1" indent="-457200">
              <a:buFont typeface="+mj-lt"/>
              <a:buAutoNum type="alphaUcPeriod"/>
            </a:pPr>
            <a:r>
              <a:rPr lang="en-US" dirty="0"/>
              <a:t>Myopia </a:t>
            </a:r>
            <a:r>
              <a:rPr lang="mr-IN" dirty="0"/>
              <a:t>–</a:t>
            </a:r>
            <a:r>
              <a:rPr lang="en-US" dirty="0"/>
              <a:t> increased retinal image size</a:t>
            </a:r>
          </a:p>
          <a:p>
            <a:pPr marL="793750" lvl="1" indent="-457200">
              <a:buFont typeface="+mj-lt"/>
              <a:buAutoNum type="alphaUcPeriod"/>
            </a:pPr>
            <a:r>
              <a:rPr lang="en-US" dirty="0"/>
              <a:t>Hyperopia and Amblyopia </a:t>
            </a:r>
            <a:r>
              <a:rPr lang="mr-IN" dirty="0"/>
              <a:t>–</a:t>
            </a:r>
            <a:r>
              <a:rPr lang="en-US" dirty="0"/>
              <a:t> decreased aberrations and prismatic effects</a:t>
            </a:r>
          </a:p>
          <a:p>
            <a:pPr marL="457200" indent="-457200">
              <a:buFont typeface="+mj-lt"/>
              <a:buAutoNum type="arabicPeriod"/>
            </a:pPr>
            <a:r>
              <a:rPr lang="en-US" dirty="0"/>
              <a:t>Sports</a:t>
            </a:r>
          </a:p>
          <a:p>
            <a:pPr marL="457200" indent="-457200">
              <a:buFont typeface="+mj-lt"/>
              <a:buAutoNum type="arabicPeriod"/>
            </a:pPr>
            <a:r>
              <a:rPr lang="en-US" dirty="0"/>
              <a:t>Hobbies</a:t>
            </a:r>
          </a:p>
          <a:p>
            <a:pPr marL="457200" indent="-457200">
              <a:buFont typeface="+mj-lt"/>
              <a:buAutoNum type="arabicPeriod"/>
            </a:pPr>
            <a:r>
              <a:rPr lang="en-US" dirty="0"/>
              <a:t>Occupation</a:t>
            </a:r>
          </a:p>
        </p:txBody>
      </p:sp>
    </p:spTree>
    <p:extLst>
      <p:ext uri="{BB962C8B-B14F-4D97-AF65-F5344CB8AC3E}">
        <p14:creationId xmlns:p14="http://schemas.microsoft.com/office/powerpoint/2010/main" val="320667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Contraindications</a:t>
            </a:r>
          </a:p>
        </p:txBody>
      </p:sp>
      <p:sp>
        <p:nvSpPr>
          <p:cNvPr id="3" name="Content Placeholder 2"/>
          <p:cNvSpPr>
            <a:spLocks noGrp="1"/>
          </p:cNvSpPr>
          <p:nvPr>
            <p:ph idx="1"/>
          </p:nvPr>
        </p:nvSpPr>
        <p:spPr>
          <a:xfrm>
            <a:off x="549275" y="1600200"/>
            <a:ext cx="8289786" cy="4984148"/>
          </a:xfrm>
        </p:spPr>
        <p:txBody>
          <a:bodyPr>
            <a:normAutofit fontScale="77500" lnSpcReduction="20000"/>
          </a:bodyPr>
          <a:lstStyle/>
          <a:p>
            <a:pPr marL="457200" indent="-457200">
              <a:buFont typeface="+mj-lt"/>
              <a:buAutoNum type="arabicPeriod"/>
            </a:pPr>
            <a:r>
              <a:rPr lang="en-US" dirty="0"/>
              <a:t>Allergies</a:t>
            </a:r>
          </a:p>
          <a:p>
            <a:pPr marL="457200" indent="-457200">
              <a:buFont typeface="+mj-lt"/>
              <a:buAutoNum type="arabicPeriod"/>
            </a:pPr>
            <a:r>
              <a:rPr lang="en-US" dirty="0"/>
              <a:t>Dry Eye</a:t>
            </a:r>
          </a:p>
          <a:p>
            <a:pPr marL="457200" indent="-457200">
              <a:buFont typeface="+mj-lt"/>
              <a:buAutoNum type="arabicPeriod"/>
            </a:pPr>
            <a:r>
              <a:rPr lang="en-US" dirty="0"/>
              <a:t>Compromised Cornea (exception: Bandage Contact Lens)</a:t>
            </a:r>
          </a:p>
          <a:p>
            <a:pPr marL="457200" indent="-457200">
              <a:buFont typeface="+mj-lt"/>
              <a:buAutoNum type="arabicPeriod"/>
            </a:pPr>
            <a:r>
              <a:rPr lang="en-US" dirty="0"/>
              <a:t>Medications (that create dry eye)</a:t>
            </a:r>
          </a:p>
          <a:p>
            <a:pPr marL="793750" lvl="1" indent="-457200">
              <a:buFont typeface="Arial" panose="020B0604020202020204" pitchFamily="34" charset="0"/>
              <a:buChar char="•"/>
            </a:pPr>
            <a:r>
              <a:rPr lang="en-US" dirty="0"/>
              <a:t>Antihistamines, diuretics, tri-cyclic antidepressants, oral contraceptives</a:t>
            </a:r>
          </a:p>
          <a:p>
            <a:pPr marL="457200" indent="-457200">
              <a:buFont typeface="+mj-lt"/>
              <a:buAutoNum type="arabicPeriod"/>
            </a:pPr>
            <a:r>
              <a:rPr lang="en-US" dirty="0"/>
              <a:t>Systemic conditions (that cause healing issues)</a:t>
            </a:r>
          </a:p>
          <a:p>
            <a:pPr marL="793750" lvl="1" indent="-457200">
              <a:buFont typeface="Arial" panose="020B0604020202020204" pitchFamily="34" charset="0"/>
              <a:buChar char="•"/>
            </a:pPr>
            <a:r>
              <a:rPr lang="en-US" dirty="0"/>
              <a:t>-Diabetes, thyroid, Lupus, Rheumatoid Arthritis, pregnancy</a:t>
            </a:r>
          </a:p>
          <a:p>
            <a:pPr marL="457200" indent="-457200">
              <a:buFont typeface="+mj-lt"/>
              <a:buAutoNum type="arabicPeriod"/>
            </a:pPr>
            <a:r>
              <a:rPr lang="en-US" dirty="0"/>
              <a:t>Monocular patients</a:t>
            </a:r>
          </a:p>
          <a:p>
            <a:pPr marL="793750" lvl="1" indent="-457200">
              <a:buFont typeface="Arial" panose="020B0604020202020204" pitchFamily="34" charset="0"/>
              <a:buChar char="•"/>
            </a:pPr>
            <a:r>
              <a:rPr lang="en-US" dirty="0"/>
              <a:t>Amblyopia or Trauma </a:t>
            </a:r>
            <a:r>
              <a:rPr lang="mr-IN" dirty="0"/>
              <a:t>–</a:t>
            </a:r>
            <a:r>
              <a:rPr lang="en-US" dirty="0"/>
              <a:t> they have only “1 good eye” if something goes wrong</a:t>
            </a:r>
          </a:p>
          <a:p>
            <a:pPr marL="457200" indent="-457200">
              <a:buFont typeface="+mj-lt"/>
              <a:buAutoNum type="arabicPeriod"/>
            </a:pPr>
            <a:r>
              <a:rPr lang="en-US" dirty="0"/>
              <a:t>Environment</a:t>
            </a:r>
          </a:p>
          <a:p>
            <a:pPr marL="793750" lvl="1" indent="-457200">
              <a:buFont typeface="Arial" panose="020B0604020202020204" pitchFamily="34" charset="0"/>
              <a:buChar char="•"/>
            </a:pPr>
            <a:r>
              <a:rPr lang="en-US" dirty="0"/>
              <a:t>Dust (rigid lenses),</a:t>
            </a:r>
          </a:p>
          <a:p>
            <a:pPr marL="793750" lvl="1" indent="-457200">
              <a:buFont typeface="Arial" panose="020B0604020202020204" pitchFamily="34" charset="0"/>
              <a:buChar char="•"/>
            </a:pPr>
            <a:r>
              <a:rPr lang="en-US" dirty="0"/>
              <a:t>Chemicals (soft lenses soak up fumes)</a:t>
            </a:r>
          </a:p>
        </p:txBody>
      </p:sp>
    </p:spTree>
    <p:extLst>
      <p:ext uri="{BB962C8B-B14F-4D97-AF65-F5344CB8AC3E}">
        <p14:creationId xmlns:p14="http://schemas.microsoft.com/office/powerpoint/2010/main" val="174043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Refractive Information</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Corneal Shape</a:t>
            </a:r>
          </a:p>
          <a:p>
            <a:pPr marL="793750" lvl="1" indent="-457200">
              <a:buFont typeface="Arial" panose="020B0604020202020204" pitchFamily="34" charset="0"/>
              <a:buChar char="•"/>
            </a:pPr>
            <a:r>
              <a:rPr lang="en-US" dirty="0" err="1"/>
              <a:t>Keratometry</a:t>
            </a:r>
            <a:endParaRPr lang="en-US" dirty="0"/>
          </a:p>
          <a:p>
            <a:pPr marL="793750" lvl="1" indent="-457200">
              <a:buFont typeface="Arial" panose="020B0604020202020204" pitchFamily="34" charset="0"/>
              <a:buChar char="•"/>
            </a:pPr>
            <a:r>
              <a:rPr lang="en-US" dirty="0" err="1"/>
              <a:t>Autokeratometry</a:t>
            </a:r>
            <a:endParaRPr lang="en-US" dirty="0"/>
          </a:p>
          <a:p>
            <a:pPr marL="793750" lvl="1" indent="-457200">
              <a:buFont typeface="Arial" panose="020B0604020202020204" pitchFamily="34" charset="0"/>
              <a:buChar char="•"/>
            </a:pPr>
            <a:r>
              <a:rPr lang="en-US" dirty="0" err="1"/>
              <a:t>Photokeratoscope</a:t>
            </a:r>
            <a:endParaRPr lang="en-US" dirty="0"/>
          </a:p>
          <a:p>
            <a:pPr marL="793750" lvl="1" indent="-457200">
              <a:buFont typeface="Arial" panose="020B0604020202020204" pitchFamily="34" charset="0"/>
              <a:buChar char="•"/>
            </a:pPr>
            <a:r>
              <a:rPr lang="en-US" dirty="0" err="1"/>
              <a:t>Placido</a:t>
            </a:r>
            <a:r>
              <a:rPr lang="en-US" dirty="0"/>
              <a:t> Disc</a:t>
            </a:r>
          </a:p>
          <a:p>
            <a:pPr marL="793750" lvl="1" indent="-457200">
              <a:buFont typeface="Arial" panose="020B0604020202020204" pitchFamily="34" charset="0"/>
              <a:buChar char="•"/>
            </a:pPr>
            <a:r>
              <a:rPr lang="en-US" dirty="0"/>
              <a:t>Topography </a:t>
            </a:r>
            <a:r>
              <a:rPr lang="mr-IN" dirty="0"/>
              <a:t>–</a:t>
            </a:r>
            <a:r>
              <a:rPr lang="en-US" dirty="0"/>
              <a:t> Axial and Tangential </a:t>
            </a:r>
          </a:p>
          <a:p>
            <a:pPr marL="457200" indent="-457200">
              <a:buFont typeface="+mj-lt"/>
              <a:buAutoNum type="arabicPeriod"/>
            </a:pPr>
            <a:r>
              <a:rPr lang="en-US" dirty="0"/>
              <a:t>Spectacle refraction	</a:t>
            </a:r>
          </a:p>
          <a:p>
            <a:pPr marL="679450" lvl="1" indent="-342900">
              <a:buFont typeface="Arial" panose="020B0604020202020204" pitchFamily="34" charset="0"/>
              <a:buChar char="•"/>
            </a:pPr>
            <a:r>
              <a:rPr lang="en-US" dirty="0"/>
              <a:t>Consider vertex distance of ≥4.00</a:t>
            </a:r>
          </a:p>
          <a:p>
            <a:pPr marL="457200" indent="-457200">
              <a:buFont typeface="+mj-lt"/>
              <a:buAutoNum type="arabicPeriod"/>
            </a:pPr>
            <a:r>
              <a:rPr lang="en-US" dirty="0"/>
              <a:t>Calculated residual astigmatism</a:t>
            </a:r>
          </a:p>
        </p:txBody>
      </p:sp>
    </p:spTree>
    <p:extLst>
      <p:ext uri="{BB962C8B-B14F-4D97-AF65-F5344CB8AC3E}">
        <p14:creationId xmlns:p14="http://schemas.microsoft.com/office/powerpoint/2010/main" val="3929651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Hydrogel Lens </a:t>
            </a:r>
            <a:br>
              <a:rPr lang="en-US" dirty="0"/>
            </a:br>
            <a:r>
              <a:rPr lang="en-US" dirty="0"/>
              <a:t>Design and Fitting</a:t>
            </a:r>
          </a:p>
        </p:txBody>
      </p:sp>
      <p:sp>
        <p:nvSpPr>
          <p:cNvPr id="3" name="Content Placeholder 2"/>
          <p:cNvSpPr>
            <a:spLocks noGrp="1"/>
          </p:cNvSpPr>
          <p:nvPr>
            <p:ph idx="1"/>
          </p:nvPr>
        </p:nvSpPr>
        <p:spPr>
          <a:xfrm>
            <a:off x="549275" y="1600200"/>
            <a:ext cx="8042276" cy="4870759"/>
          </a:xfrm>
        </p:spPr>
        <p:txBody>
          <a:bodyPr>
            <a:normAutofit fontScale="85000" lnSpcReduction="20000"/>
          </a:bodyPr>
          <a:lstStyle/>
          <a:p>
            <a:pPr marL="0" indent="0">
              <a:buNone/>
            </a:pPr>
            <a:r>
              <a:rPr lang="en-US" b="1" u="sng" dirty="0"/>
              <a:t>Initial Base Curve Selection</a:t>
            </a:r>
          </a:p>
          <a:p>
            <a:pPr marL="806450" lvl="1" indent="-457200">
              <a:buFont typeface="+mj-lt"/>
              <a:buAutoNum type="arabicPeriod"/>
            </a:pPr>
            <a:r>
              <a:rPr lang="en-US" dirty="0"/>
              <a:t>0.40-0.60mm FTK for smaller OAD (12-13mm) or 0.60mm FTK for larger OAD (14-15mm)</a:t>
            </a:r>
          </a:p>
          <a:p>
            <a:pPr marL="1089025" lvl="2" indent="-457200">
              <a:buFont typeface="Arial" panose="020B0604020202020204" pitchFamily="34" charset="0"/>
              <a:buChar char="•"/>
            </a:pPr>
            <a:r>
              <a:rPr lang="en-US" dirty="0"/>
              <a:t>Flatter for larger diameter lenses because of sagittal depth</a:t>
            </a:r>
          </a:p>
          <a:p>
            <a:pPr marL="1089025" lvl="2" indent="-457200">
              <a:buFont typeface="Arial" panose="020B0604020202020204" pitchFamily="34" charset="0"/>
              <a:buChar char="•"/>
            </a:pPr>
            <a:r>
              <a:rPr lang="en-US" dirty="0"/>
              <a:t>Ex. K: </a:t>
            </a:r>
            <a:r>
              <a:rPr lang="en-US" dirty="0">
                <a:hlinkClick r:id="rId2"/>
              </a:rPr>
              <a:t>42.65/45.00@70</a:t>
            </a:r>
            <a:endParaRPr lang="en-US" dirty="0"/>
          </a:p>
          <a:p>
            <a:pPr marL="1384300" lvl="3" indent="-457200">
              <a:buFont typeface="Arial" panose="020B0604020202020204" pitchFamily="34" charset="0"/>
              <a:buChar char="•"/>
            </a:pPr>
            <a:r>
              <a:rPr lang="en-US" dirty="0"/>
              <a:t>(Assume 14mm OAD) Convert flat K to mm (7.89 mm), add 0.60mm </a:t>
            </a:r>
            <a:r>
              <a:rPr lang="mr-IN" dirty="0"/>
              <a:t>–</a:t>
            </a:r>
            <a:r>
              <a:rPr lang="en-US" dirty="0"/>
              <a:t> 8.49</a:t>
            </a:r>
          </a:p>
          <a:p>
            <a:pPr marL="806450" lvl="1" indent="-457200">
              <a:buFont typeface="+mj-lt"/>
              <a:buAutoNum type="arabicPeriod"/>
            </a:pPr>
            <a:r>
              <a:rPr lang="en-US" dirty="0"/>
              <a:t>4D FTK	</a:t>
            </a:r>
          </a:p>
          <a:p>
            <a:pPr marL="1089025" lvl="2" indent="-457200">
              <a:buFont typeface="Arial" panose="020B0604020202020204" pitchFamily="34" charset="0"/>
              <a:buChar char="•"/>
            </a:pPr>
            <a:r>
              <a:rPr lang="en-US" dirty="0"/>
              <a:t>4D Flatter than K = 38.75</a:t>
            </a:r>
          </a:p>
          <a:p>
            <a:pPr marL="1089025" lvl="2" indent="-457200">
              <a:buFont typeface="Arial" panose="020B0604020202020204" pitchFamily="34" charset="0"/>
              <a:buChar char="•"/>
            </a:pPr>
            <a:r>
              <a:rPr lang="en-US" dirty="0"/>
              <a:t>Convert to mm of radius with the following equation 0.3375/38.75 = 8.71</a:t>
            </a:r>
          </a:p>
          <a:p>
            <a:pPr marL="806450" lvl="1" indent="-457200">
              <a:buFont typeface="+mj-lt"/>
              <a:buAutoNum type="arabicPeriod"/>
            </a:pPr>
            <a:r>
              <a:rPr lang="en-US" dirty="0"/>
              <a:t>Average K Readings = 41.00-45.00</a:t>
            </a:r>
          </a:p>
          <a:p>
            <a:pPr marL="1089025" lvl="2" indent="-457200">
              <a:buFont typeface="Arial" panose="020B0604020202020204" pitchFamily="34" charset="0"/>
              <a:buChar char="•"/>
            </a:pPr>
            <a:r>
              <a:rPr lang="en-US" dirty="0"/>
              <a:t>Fit with middle BCR </a:t>
            </a:r>
            <a:r>
              <a:rPr lang="en-US" dirty="0">
                <a:sym typeface="Wingdings"/>
              </a:rPr>
              <a:t> most hydrogel lenses are available in 1 to 4 BCR</a:t>
            </a:r>
          </a:p>
          <a:p>
            <a:pPr marL="1089025" lvl="2" indent="-457200">
              <a:buFont typeface="Arial" panose="020B0604020202020204" pitchFamily="34" charset="0"/>
              <a:buChar char="•"/>
            </a:pPr>
            <a:r>
              <a:rPr lang="en-US" dirty="0">
                <a:sym typeface="Wingdings"/>
              </a:rPr>
              <a:t>Ex, average K readings use middle BCR; if available in 8,4, 8.7, 9.0 use 8.7mm</a:t>
            </a:r>
          </a:p>
          <a:p>
            <a:pPr marL="806450" lvl="1" indent="-457200">
              <a:buFont typeface="+mj-lt"/>
              <a:buAutoNum type="arabicPeriod"/>
            </a:pPr>
            <a:r>
              <a:rPr lang="en-US" dirty="0">
                <a:sym typeface="Wingdings"/>
              </a:rPr>
              <a:t>Manufacturer guidelines</a:t>
            </a:r>
          </a:p>
          <a:p>
            <a:pPr marL="806450" lvl="1" indent="-457200">
              <a:buFont typeface="+mj-lt"/>
              <a:buAutoNum type="arabicPeriod"/>
            </a:pPr>
            <a:r>
              <a:rPr lang="en-US" dirty="0">
                <a:sym typeface="Wingdings"/>
              </a:rPr>
              <a:t>Clinical Experience</a:t>
            </a:r>
            <a:endParaRPr lang="en-US" dirty="0"/>
          </a:p>
          <a:p>
            <a:endParaRPr lang="en-US" dirty="0"/>
          </a:p>
        </p:txBody>
      </p:sp>
    </p:spTree>
    <p:extLst>
      <p:ext uri="{BB962C8B-B14F-4D97-AF65-F5344CB8AC3E}">
        <p14:creationId xmlns:p14="http://schemas.microsoft.com/office/powerpoint/2010/main" val="108752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Contact Lenses</a:t>
            </a:r>
          </a:p>
        </p:txBody>
      </p:sp>
      <p:sp>
        <p:nvSpPr>
          <p:cNvPr id="3" name="Content Placeholder 2"/>
          <p:cNvSpPr>
            <a:spLocks noGrp="1"/>
          </p:cNvSpPr>
          <p:nvPr>
            <p:ph idx="1"/>
          </p:nvPr>
        </p:nvSpPr>
        <p:spPr>
          <a:xfrm>
            <a:off x="297689" y="1444532"/>
            <a:ext cx="8846311" cy="5413468"/>
          </a:xfrm>
        </p:spPr>
        <p:txBody>
          <a:bodyPr>
            <a:noAutofit/>
          </a:bodyPr>
          <a:lstStyle/>
          <a:p>
            <a:r>
              <a:rPr lang="en-US" sz="1600" dirty="0"/>
              <a:t>1508 – Leonardo </a:t>
            </a:r>
            <a:r>
              <a:rPr lang="en-US" sz="1600" dirty="0" err="1"/>
              <a:t>DaVinci</a:t>
            </a:r>
            <a:r>
              <a:rPr lang="en-US" sz="1600" dirty="0"/>
              <a:t> - sketches of lens-enclosed liquid reservoir to optically neutralize the cornea</a:t>
            </a:r>
          </a:p>
          <a:p>
            <a:r>
              <a:rPr lang="en-US" sz="1600" dirty="0"/>
              <a:t>1636  - Rene </a:t>
            </a:r>
            <a:r>
              <a:rPr lang="en-US" sz="1600" dirty="0" err="1"/>
              <a:t>Decartes</a:t>
            </a:r>
            <a:r>
              <a:rPr lang="en-US" sz="1600" dirty="0"/>
              <a:t> – creased a telescope to correct myopic blur and improve vision</a:t>
            </a:r>
          </a:p>
          <a:p>
            <a:r>
              <a:rPr lang="en-US" sz="1600" dirty="0"/>
              <a:t>1887 – F. A. Muller – created the first scleral contact lens for patient with recurrent corneal ulcer</a:t>
            </a:r>
          </a:p>
          <a:p>
            <a:r>
              <a:rPr lang="en-US" sz="1600" dirty="0"/>
              <a:t>1888 - Adolf Eugene Fick – reports using scleral contact lens to correct </a:t>
            </a:r>
            <a:r>
              <a:rPr lang="en-US" sz="1600" dirty="0" err="1"/>
              <a:t>ammetropia</a:t>
            </a:r>
            <a:endParaRPr lang="en-US" sz="1600" dirty="0"/>
          </a:p>
          <a:p>
            <a:r>
              <a:rPr lang="en-US" sz="1600" dirty="0"/>
              <a:t>1888 – E. </a:t>
            </a:r>
            <a:r>
              <a:rPr lang="en-US" sz="1600" dirty="0" err="1"/>
              <a:t>Kalt</a:t>
            </a:r>
            <a:r>
              <a:rPr lang="en-US" sz="1600" dirty="0"/>
              <a:t> (French Optician) – reports fitting scleral contact lens to correct Keratoconus</a:t>
            </a:r>
          </a:p>
          <a:p>
            <a:r>
              <a:rPr lang="en-US" sz="1600" dirty="0"/>
              <a:t>1889 – August Muller – Publishes doctoral thesis on correcting high myopia using scleral contact lenses</a:t>
            </a:r>
          </a:p>
          <a:p>
            <a:r>
              <a:rPr lang="en-US" sz="1600" dirty="0"/>
              <a:t>1946 – Kevin </a:t>
            </a:r>
            <a:r>
              <a:rPr lang="en-US" sz="1600" dirty="0" err="1"/>
              <a:t>Tuohy</a:t>
            </a:r>
            <a:r>
              <a:rPr lang="en-US" sz="1600" dirty="0"/>
              <a:t> – Develops corneal PMMA lens (files patent in 1948)</a:t>
            </a:r>
          </a:p>
          <a:p>
            <a:pPr marL="0" indent="0">
              <a:buNone/>
            </a:pPr>
            <a:r>
              <a:rPr lang="en-US" sz="1600" dirty="0"/>
              <a:t>PMMA lens ultimately replaced by Rigid Gas Permeable lens because of its impermeability to Oxygen</a:t>
            </a:r>
          </a:p>
        </p:txBody>
      </p:sp>
    </p:spTree>
    <p:extLst>
      <p:ext uri="{BB962C8B-B14F-4D97-AF65-F5344CB8AC3E}">
        <p14:creationId xmlns:p14="http://schemas.microsoft.com/office/powerpoint/2010/main" val="2834605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Hydrogel Lens </a:t>
            </a:r>
            <a:br>
              <a:rPr lang="en-US" dirty="0"/>
            </a:br>
            <a:r>
              <a:rPr lang="en-US" dirty="0"/>
              <a:t>Design and Fitting</a:t>
            </a:r>
          </a:p>
        </p:txBody>
      </p:sp>
      <p:sp>
        <p:nvSpPr>
          <p:cNvPr id="3" name="Content Placeholder 2"/>
          <p:cNvSpPr>
            <a:spLocks noGrp="1"/>
          </p:cNvSpPr>
          <p:nvPr>
            <p:ph idx="1"/>
          </p:nvPr>
        </p:nvSpPr>
        <p:spPr>
          <a:xfrm>
            <a:off x="208757" y="1600200"/>
            <a:ext cx="8382794" cy="5079501"/>
          </a:xfrm>
        </p:spPr>
        <p:txBody>
          <a:bodyPr>
            <a:normAutofit fontScale="92500" lnSpcReduction="20000"/>
          </a:bodyPr>
          <a:lstStyle/>
          <a:p>
            <a:pPr marL="0" indent="0">
              <a:buNone/>
            </a:pPr>
            <a:r>
              <a:rPr lang="en-US" b="1" i="1" u="sng" dirty="0"/>
              <a:t>Diameter</a:t>
            </a:r>
            <a:r>
              <a:rPr lang="en-US" dirty="0"/>
              <a:t> </a:t>
            </a:r>
          </a:p>
          <a:p>
            <a:pPr lvl="1"/>
            <a:r>
              <a:rPr lang="en-US" dirty="0"/>
              <a:t>(Horizontal - visible Iris Diameter)</a:t>
            </a:r>
          </a:p>
          <a:p>
            <a:pPr lvl="1"/>
            <a:r>
              <a:rPr lang="en-US" dirty="0"/>
              <a:t>1 mm larger than HVID</a:t>
            </a:r>
          </a:p>
          <a:p>
            <a:pPr lvl="1"/>
            <a:r>
              <a:rPr lang="en-US" dirty="0"/>
              <a:t>0.5-2.00mm acceptable</a:t>
            </a:r>
          </a:p>
          <a:p>
            <a:endParaRPr lang="en-US" dirty="0"/>
          </a:p>
          <a:p>
            <a:pPr marL="0" indent="0">
              <a:buNone/>
            </a:pPr>
            <a:r>
              <a:rPr lang="en-US" b="1" u="sng" dirty="0"/>
              <a:t>Power</a:t>
            </a:r>
          </a:p>
          <a:p>
            <a:pPr lvl="1"/>
            <a:r>
              <a:rPr lang="en-US" dirty="0"/>
              <a:t>Spherical equivalent</a:t>
            </a:r>
          </a:p>
          <a:p>
            <a:pPr lvl="2"/>
            <a:r>
              <a:rPr lang="en-US" dirty="0"/>
              <a:t>2.00-0.50x180, initial lens -2.25D</a:t>
            </a:r>
          </a:p>
          <a:p>
            <a:pPr lvl="1"/>
            <a:r>
              <a:rPr lang="en-US" dirty="0"/>
              <a:t>Vertex Distance</a:t>
            </a:r>
          </a:p>
          <a:p>
            <a:pPr lvl="2"/>
            <a:r>
              <a:rPr lang="en-US" dirty="0"/>
              <a:t>-4.00DS spectacle Rx; initial </a:t>
            </a:r>
            <a:r>
              <a:rPr lang="en-US" dirty="0" err="1"/>
              <a:t>ilens</a:t>
            </a:r>
            <a:r>
              <a:rPr lang="en-US" dirty="0"/>
              <a:t> -3.75D</a:t>
            </a:r>
          </a:p>
          <a:p>
            <a:pPr lvl="1"/>
            <a:r>
              <a:rPr lang="en-US" dirty="0"/>
              <a:t>Over-refraction (</a:t>
            </a:r>
            <a:r>
              <a:rPr lang="en-US" dirty="0" err="1"/>
              <a:t>ORx</a:t>
            </a:r>
            <a:r>
              <a:rPr lang="en-US" dirty="0"/>
              <a:t>)</a:t>
            </a:r>
          </a:p>
          <a:p>
            <a:pPr lvl="2"/>
            <a:r>
              <a:rPr lang="en-US" dirty="0"/>
              <a:t>Trial lens = -2.75D, over refraction = -0.50D, final lens power = -3.75</a:t>
            </a:r>
          </a:p>
          <a:p>
            <a:pPr lvl="2"/>
            <a:r>
              <a:rPr lang="en-US" dirty="0"/>
              <a:t>Trial lens = -3.00D, over refraction = -4.00D, final lens power = (-3.00-3.75) = -6.75</a:t>
            </a:r>
          </a:p>
          <a:p>
            <a:pPr lvl="2"/>
            <a:endParaRPr lang="en-US" dirty="0"/>
          </a:p>
        </p:txBody>
      </p:sp>
    </p:spTree>
    <p:extLst>
      <p:ext uri="{BB962C8B-B14F-4D97-AF65-F5344CB8AC3E}">
        <p14:creationId xmlns:p14="http://schemas.microsoft.com/office/powerpoint/2010/main" val="3923781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a:t>
            </a:r>
            <a:br>
              <a:rPr lang="en-US" dirty="0"/>
            </a:br>
            <a:r>
              <a:rPr lang="en-US" dirty="0"/>
              <a:t>Soft Contact Lenses</a:t>
            </a:r>
          </a:p>
        </p:txBody>
      </p:sp>
      <p:sp>
        <p:nvSpPr>
          <p:cNvPr id="3" name="Content Placeholder 2"/>
          <p:cNvSpPr>
            <a:spLocks noGrp="1"/>
          </p:cNvSpPr>
          <p:nvPr>
            <p:ph idx="1"/>
          </p:nvPr>
        </p:nvSpPr>
        <p:spPr/>
        <p:txBody>
          <a:bodyPr/>
          <a:lstStyle/>
          <a:p>
            <a:pPr marL="0" indent="0">
              <a:buNone/>
            </a:pPr>
            <a:r>
              <a:rPr lang="en-US" b="1" u="sng" dirty="0"/>
              <a:t>Coverage</a:t>
            </a:r>
          </a:p>
          <a:p>
            <a:pPr lvl="1"/>
            <a:r>
              <a:rPr lang="en-US" dirty="0"/>
              <a:t>0.50mm coverage 360° minimum</a:t>
            </a:r>
          </a:p>
          <a:p>
            <a:pPr lvl="1"/>
            <a:r>
              <a:rPr lang="en-US" dirty="0"/>
              <a:t>Recording “complete” </a:t>
            </a:r>
            <a:r>
              <a:rPr lang="en-US" dirty="0" err="1"/>
              <a:t>vs</a:t>
            </a:r>
            <a:r>
              <a:rPr lang="en-US" dirty="0"/>
              <a:t> “incomplete</a:t>
            </a:r>
          </a:p>
          <a:p>
            <a:pPr lvl="1"/>
            <a:endParaRPr lang="en-US" dirty="0"/>
          </a:p>
          <a:p>
            <a:pPr marL="0" indent="0">
              <a:buNone/>
            </a:pPr>
            <a:r>
              <a:rPr lang="en-US" b="1" u="sng" dirty="0"/>
              <a:t>Centration</a:t>
            </a:r>
          </a:p>
          <a:p>
            <a:pPr lvl="1"/>
            <a:r>
              <a:rPr lang="en-US" dirty="0"/>
              <a:t>Avoid flare or distortion</a:t>
            </a:r>
          </a:p>
          <a:p>
            <a:pPr lvl="1"/>
            <a:r>
              <a:rPr lang="en-US" dirty="0"/>
              <a:t>Recording: </a:t>
            </a:r>
          </a:p>
          <a:p>
            <a:pPr lvl="2"/>
            <a:r>
              <a:rPr lang="en-US" dirty="0"/>
              <a:t>“good centration” or “slightly temporal decentration but adequate</a:t>
            </a:r>
          </a:p>
          <a:p>
            <a:pPr lvl="2"/>
            <a:r>
              <a:rPr lang="en-US" dirty="0"/>
              <a:t>“poor centration” or “excessively inferior decentration”</a:t>
            </a:r>
          </a:p>
          <a:p>
            <a:pPr lvl="2"/>
            <a:endParaRPr lang="en-US" dirty="0"/>
          </a:p>
        </p:txBody>
      </p:sp>
    </p:spTree>
    <p:extLst>
      <p:ext uri="{BB962C8B-B14F-4D97-AF65-F5344CB8AC3E}">
        <p14:creationId xmlns:p14="http://schemas.microsoft.com/office/powerpoint/2010/main" val="1492337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a:t>
            </a:r>
            <a:br>
              <a:rPr lang="en-US" dirty="0"/>
            </a:br>
            <a:r>
              <a:rPr lang="en-US" dirty="0"/>
              <a:t>Soft Contact Lenses</a:t>
            </a:r>
          </a:p>
        </p:txBody>
      </p:sp>
      <p:sp>
        <p:nvSpPr>
          <p:cNvPr id="3" name="Content Placeholder 2"/>
          <p:cNvSpPr>
            <a:spLocks noGrp="1"/>
          </p:cNvSpPr>
          <p:nvPr>
            <p:ph idx="1"/>
          </p:nvPr>
        </p:nvSpPr>
        <p:spPr>
          <a:xfrm>
            <a:off x="695857" y="1496572"/>
            <a:ext cx="8071945" cy="5078758"/>
          </a:xfrm>
        </p:spPr>
        <p:txBody>
          <a:bodyPr>
            <a:normAutofit fontScale="85000" lnSpcReduction="10000"/>
          </a:bodyPr>
          <a:lstStyle/>
          <a:p>
            <a:pPr marL="0" indent="0">
              <a:buNone/>
            </a:pPr>
            <a:r>
              <a:rPr lang="en-US" b="1" u="sng" dirty="0"/>
              <a:t>Movement</a:t>
            </a:r>
          </a:p>
          <a:p>
            <a:pPr lvl="1"/>
            <a:r>
              <a:rPr lang="en-US" dirty="0"/>
              <a:t>0.50-1.00mm in primary gaze</a:t>
            </a:r>
          </a:p>
          <a:p>
            <a:pPr lvl="2"/>
            <a:r>
              <a:rPr lang="en-US" dirty="0"/>
              <a:t>Usually more in superior gaze</a:t>
            </a:r>
          </a:p>
          <a:p>
            <a:pPr lvl="1"/>
            <a:r>
              <a:rPr lang="en-US" dirty="0"/>
              <a:t>Material and thickness dependent </a:t>
            </a:r>
          </a:p>
          <a:p>
            <a:pPr lvl="2"/>
            <a:r>
              <a:rPr lang="en-US" dirty="0"/>
              <a:t>A thin lens may move less</a:t>
            </a:r>
          </a:p>
          <a:p>
            <a:pPr lvl="2"/>
            <a:r>
              <a:rPr lang="en-US" dirty="0"/>
              <a:t>Expectations vary with material</a:t>
            </a:r>
          </a:p>
          <a:p>
            <a:pPr lvl="2"/>
            <a:r>
              <a:rPr lang="en-US" dirty="0"/>
              <a:t>A wrinkle or bubble in the lens means a </a:t>
            </a:r>
            <a:r>
              <a:rPr lang="en-US" b="1" dirty="0"/>
              <a:t>tight</a:t>
            </a:r>
            <a:r>
              <a:rPr lang="en-US" dirty="0"/>
              <a:t> fitting lens</a:t>
            </a:r>
          </a:p>
          <a:p>
            <a:pPr lvl="2"/>
            <a:r>
              <a:rPr lang="en-US" dirty="0"/>
              <a:t>If a lens falls, then the lens is too loose</a:t>
            </a:r>
          </a:p>
          <a:p>
            <a:pPr lvl="1"/>
            <a:r>
              <a:rPr lang="en-US" dirty="0"/>
              <a:t>Recording</a:t>
            </a:r>
          </a:p>
          <a:p>
            <a:pPr lvl="2"/>
            <a:r>
              <a:rPr lang="en-US" dirty="0"/>
              <a:t>“adequate”, “inadequate”, “Excessive”, </a:t>
            </a:r>
          </a:p>
          <a:p>
            <a:pPr lvl="2"/>
            <a:r>
              <a:rPr lang="en-US" dirty="0"/>
              <a:t>May be described qualitatively or quantitatively</a:t>
            </a:r>
          </a:p>
          <a:p>
            <a:pPr lvl="1"/>
            <a:r>
              <a:rPr lang="en-US" dirty="0"/>
              <a:t>Push up test</a:t>
            </a:r>
          </a:p>
          <a:p>
            <a:pPr lvl="2"/>
            <a:r>
              <a:rPr lang="en-US" dirty="0"/>
              <a:t>Used to assess movement of lens when movement is marginal</a:t>
            </a:r>
          </a:p>
          <a:p>
            <a:pPr lvl="2"/>
            <a:r>
              <a:rPr lang="en-US" dirty="0"/>
              <a:t>Technique: Push on the lower lid</a:t>
            </a:r>
          </a:p>
          <a:p>
            <a:pPr lvl="3"/>
            <a:r>
              <a:rPr lang="en-US" dirty="0"/>
              <a:t>If CLs resist, then (-) push up test</a:t>
            </a:r>
          </a:p>
          <a:p>
            <a:pPr lvl="3"/>
            <a:r>
              <a:rPr lang="en-US" dirty="0"/>
              <a:t>If CLs moves easily, the (+) push up test</a:t>
            </a:r>
          </a:p>
        </p:txBody>
      </p:sp>
    </p:spTree>
    <p:extLst>
      <p:ext uri="{BB962C8B-B14F-4D97-AF65-F5344CB8AC3E}">
        <p14:creationId xmlns:p14="http://schemas.microsoft.com/office/powerpoint/2010/main" val="26876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507010569"/>
              </p:ext>
            </p:extLst>
          </p:nvPr>
        </p:nvGraphicFramePr>
        <p:xfrm>
          <a:off x="1" y="0"/>
          <a:ext cx="9143999" cy="7452360"/>
        </p:xfrm>
        <a:graphic>
          <a:graphicData uri="http://schemas.openxmlformats.org/drawingml/2006/table">
            <a:tbl>
              <a:tblPr firstRow="1" bandRow="1">
                <a:tableStyleId>{5C22544A-7EE6-4342-B048-85BDC9FD1C3A}</a:tableStyleId>
              </a:tblPr>
              <a:tblGrid>
                <a:gridCol w="1192191">
                  <a:extLst>
                    <a:ext uri="{9D8B030D-6E8A-4147-A177-3AD203B41FA5}">
                      <a16:colId xmlns:a16="http://schemas.microsoft.com/office/drawing/2014/main" val="20000"/>
                    </a:ext>
                  </a:extLst>
                </a:gridCol>
                <a:gridCol w="1323190">
                  <a:extLst>
                    <a:ext uri="{9D8B030D-6E8A-4147-A177-3AD203B41FA5}">
                      <a16:colId xmlns:a16="http://schemas.microsoft.com/office/drawing/2014/main" val="20001"/>
                    </a:ext>
                  </a:extLst>
                </a:gridCol>
                <a:gridCol w="1089461">
                  <a:extLst>
                    <a:ext uri="{9D8B030D-6E8A-4147-A177-3AD203B41FA5}">
                      <a16:colId xmlns:a16="http://schemas.microsoft.com/office/drawing/2014/main" val="20002"/>
                    </a:ext>
                  </a:extLst>
                </a:gridCol>
                <a:gridCol w="679756">
                  <a:extLst>
                    <a:ext uri="{9D8B030D-6E8A-4147-A177-3AD203B41FA5}">
                      <a16:colId xmlns:a16="http://schemas.microsoft.com/office/drawing/2014/main" val="20003"/>
                    </a:ext>
                  </a:extLst>
                </a:gridCol>
                <a:gridCol w="1511266">
                  <a:extLst>
                    <a:ext uri="{9D8B030D-6E8A-4147-A177-3AD203B41FA5}">
                      <a16:colId xmlns:a16="http://schemas.microsoft.com/office/drawing/2014/main" val="20004"/>
                    </a:ext>
                  </a:extLst>
                </a:gridCol>
                <a:gridCol w="908206">
                  <a:extLst>
                    <a:ext uri="{9D8B030D-6E8A-4147-A177-3AD203B41FA5}">
                      <a16:colId xmlns:a16="http://schemas.microsoft.com/office/drawing/2014/main" val="20005"/>
                    </a:ext>
                  </a:extLst>
                </a:gridCol>
                <a:gridCol w="944747">
                  <a:extLst>
                    <a:ext uri="{9D8B030D-6E8A-4147-A177-3AD203B41FA5}">
                      <a16:colId xmlns:a16="http://schemas.microsoft.com/office/drawing/2014/main" val="20006"/>
                    </a:ext>
                  </a:extLst>
                </a:gridCol>
                <a:gridCol w="1495182">
                  <a:extLst>
                    <a:ext uri="{9D8B030D-6E8A-4147-A177-3AD203B41FA5}">
                      <a16:colId xmlns:a16="http://schemas.microsoft.com/office/drawing/2014/main" val="20007"/>
                    </a:ext>
                  </a:extLst>
                </a:gridCol>
              </a:tblGrid>
              <a:tr h="690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Brand</a:t>
                      </a:r>
                      <a:r>
                        <a:rPr lang="en-US" sz="1400" baseline="0" dirty="0"/>
                        <a:t> CL</a:t>
                      </a:r>
                      <a:endParaRPr lang="en-US" sz="1400" dirty="0"/>
                    </a:p>
                    <a:p>
                      <a:endParaRPr lang="en-US" sz="1400" dirty="0"/>
                    </a:p>
                  </a:txBody>
                  <a:tcPr/>
                </a:tc>
                <a:tc>
                  <a:txBody>
                    <a:bodyPr/>
                    <a:lstStyle/>
                    <a:p>
                      <a:r>
                        <a:rPr lang="en-US" sz="1400" dirty="0"/>
                        <a:t>Manufacturer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Material/ H2Ocontent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dK</a:t>
                      </a:r>
                      <a:r>
                        <a:rPr lang="en-US" sz="1400" dirty="0"/>
                        <a:t> Value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Replacement</a:t>
                      </a:r>
                      <a:r>
                        <a:rPr lang="en-US" sz="1400" baseline="0" dirty="0"/>
                        <a:t> Schedule</a:t>
                      </a:r>
                      <a:endParaRPr lang="en-US" sz="1400" dirty="0"/>
                    </a:p>
                  </a:txBody>
                  <a:tcPr/>
                </a:tc>
                <a:tc>
                  <a:txBody>
                    <a:bodyPr/>
                    <a:lstStyle/>
                    <a:p>
                      <a:r>
                        <a:rPr lang="en-US" sz="1400" dirty="0"/>
                        <a:t>Base Curve</a:t>
                      </a:r>
                    </a:p>
                  </a:txBody>
                  <a:tcPr/>
                </a:tc>
                <a:tc>
                  <a:txBody>
                    <a:bodyPr/>
                    <a:lstStyle/>
                    <a:p>
                      <a:r>
                        <a:rPr lang="en-US" sz="1400" dirty="0"/>
                        <a:t>Diameter</a:t>
                      </a:r>
                    </a:p>
                  </a:txBody>
                  <a:tcPr/>
                </a:tc>
                <a:tc>
                  <a:txBody>
                    <a:bodyPr/>
                    <a:lstStyle/>
                    <a:p>
                      <a:r>
                        <a:rPr lang="en-US" sz="1400" dirty="0"/>
                        <a:t>Price</a:t>
                      </a:r>
                      <a:r>
                        <a:rPr lang="en-US" sz="1400" baseline="0" dirty="0"/>
                        <a:t> (6 month supply)/ eye</a:t>
                      </a:r>
                      <a:endParaRPr lang="en-US" sz="1400" dirty="0"/>
                    </a:p>
                  </a:txBody>
                  <a:tcPr/>
                </a:tc>
                <a:extLst>
                  <a:ext uri="{0D108BD9-81ED-4DB2-BD59-A6C34878D82A}">
                    <a16:rowId xmlns:a16="http://schemas.microsoft.com/office/drawing/2014/main" val="10000"/>
                  </a:ext>
                </a:extLst>
              </a:tr>
              <a:tr h="891896">
                <a:tc>
                  <a:txBody>
                    <a:bodyPr/>
                    <a:lstStyle/>
                    <a:p>
                      <a:r>
                        <a:rPr lang="en-US" sz="1600" dirty="0" err="1"/>
                        <a:t>Acuvue</a:t>
                      </a:r>
                      <a:r>
                        <a:rPr lang="en-US" sz="1600" dirty="0"/>
                        <a:t> </a:t>
                      </a:r>
                      <a:r>
                        <a:rPr lang="en-US" sz="1600" dirty="0" err="1"/>
                        <a:t>Oasys</a:t>
                      </a:r>
                      <a:r>
                        <a:rPr lang="en-US" sz="1600" dirty="0"/>
                        <a:t>*</a:t>
                      </a:r>
                    </a:p>
                  </a:txBody>
                  <a:tcPr/>
                </a:tc>
                <a:tc>
                  <a:txBody>
                    <a:bodyPr/>
                    <a:lstStyle/>
                    <a:p>
                      <a:r>
                        <a:rPr lang="en-US" sz="1400" dirty="0"/>
                        <a:t>Johnson &amp; Johnson</a:t>
                      </a:r>
                      <a:r>
                        <a:rPr lang="en-US" sz="1400" baseline="0" dirty="0"/>
                        <a:t> (</a:t>
                      </a:r>
                      <a:r>
                        <a:rPr lang="en-US" sz="1400" baseline="0" dirty="0" err="1"/>
                        <a:t>Vistakon</a:t>
                      </a:r>
                      <a:r>
                        <a:rPr lang="en-US" sz="1400" baseline="0" dirty="0"/>
                        <a:t>)</a:t>
                      </a:r>
                      <a:endParaRPr lang="en-US" sz="1400" dirty="0"/>
                    </a:p>
                  </a:txBody>
                  <a:tcPr/>
                </a:tc>
                <a:tc>
                  <a:txBody>
                    <a:bodyPr/>
                    <a:lstStyle/>
                    <a:p>
                      <a:r>
                        <a:rPr lang="en-US" sz="1400" dirty="0" err="1"/>
                        <a:t>SiHy</a:t>
                      </a:r>
                      <a:r>
                        <a:rPr lang="en-US" sz="1400" dirty="0"/>
                        <a:t> with UV Blocker, 38%</a:t>
                      </a:r>
                    </a:p>
                  </a:txBody>
                  <a:tcPr/>
                </a:tc>
                <a:tc>
                  <a:txBody>
                    <a:bodyPr/>
                    <a:lstStyle/>
                    <a:p>
                      <a:r>
                        <a:rPr lang="en-US" sz="1400" dirty="0"/>
                        <a:t>103</a:t>
                      </a:r>
                    </a:p>
                  </a:txBody>
                  <a:tcPr/>
                </a:tc>
                <a:tc>
                  <a:txBody>
                    <a:bodyPr/>
                    <a:lstStyle/>
                    <a:p>
                      <a:r>
                        <a:rPr lang="en-US" sz="1400" dirty="0"/>
                        <a:t>2 weeks</a:t>
                      </a:r>
                      <a:r>
                        <a:rPr lang="en-US" sz="1400" baseline="0" dirty="0"/>
                        <a:t> DW (1 week EW)</a:t>
                      </a:r>
                      <a:endParaRPr lang="en-US" sz="1400" dirty="0"/>
                    </a:p>
                  </a:txBody>
                  <a:tcPr/>
                </a:tc>
                <a:tc>
                  <a:txBody>
                    <a:bodyPr/>
                    <a:lstStyle/>
                    <a:p>
                      <a:r>
                        <a:rPr lang="en-US" sz="1400" dirty="0"/>
                        <a:t>8.4,8.8</a:t>
                      </a:r>
                    </a:p>
                  </a:txBody>
                  <a:tcPr/>
                </a:tc>
                <a:tc>
                  <a:txBody>
                    <a:bodyPr/>
                    <a:lstStyle/>
                    <a:p>
                      <a:r>
                        <a:rPr lang="en-US" sz="1400" dirty="0"/>
                        <a:t>14.0</a:t>
                      </a:r>
                    </a:p>
                  </a:txBody>
                  <a:tcPr/>
                </a:tc>
                <a:tc>
                  <a:txBody>
                    <a:bodyPr/>
                    <a:lstStyle/>
                    <a:p>
                      <a:r>
                        <a:rPr lang="en-US" sz="1400" dirty="0"/>
                        <a:t>$80 ($320/</a:t>
                      </a:r>
                      <a:r>
                        <a:rPr lang="en-US" sz="1400" dirty="0" err="1"/>
                        <a:t>yr</a:t>
                      </a:r>
                      <a:r>
                        <a:rPr lang="en-US" sz="1400" dirty="0"/>
                        <a:t>)</a:t>
                      </a:r>
                    </a:p>
                  </a:txBody>
                  <a:tcPr/>
                </a:tc>
                <a:extLst>
                  <a:ext uri="{0D108BD9-81ED-4DB2-BD59-A6C34878D82A}">
                    <a16:rowId xmlns:a16="http://schemas.microsoft.com/office/drawing/2014/main" val="10001"/>
                  </a:ext>
                </a:extLst>
              </a:tr>
              <a:tr h="499631">
                <a:tc>
                  <a:txBody>
                    <a:bodyPr/>
                    <a:lstStyle/>
                    <a:p>
                      <a:r>
                        <a:rPr lang="en-US" sz="1600" dirty="0" err="1"/>
                        <a:t>Acuvue</a:t>
                      </a:r>
                      <a:r>
                        <a:rPr lang="en-US" sz="1600" dirty="0"/>
                        <a:t> 2</a:t>
                      </a:r>
                    </a:p>
                  </a:txBody>
                  <a:tcPr/>
                </a:tc>
                <a:tc>
                  <a:txBody>
                    <a:bodyPr/>
                    <a:lstStyle/>
                    <a:p>
                      <a:r>
                        <a:rPr lang="en-US" sz="1400" dirty="0"/>
                        <a:t>J&amp;J</a:t>
                      </a:r>
                    </a:p>
                  </a:txBody>
                  <a:tcPr/>
                </a:tc>
                <a:tc>
                  <a:txBody>
                    <a:bodyPr/>
                    <a:lstStyle/>
                    <a:p>
                      <a:r>
                        <a:rPr lang="en-US" sz="1400" dirty="0"/>
                        <a:t>Hydrogel, 58%</a:t>
                      </a:r>
                    </a:p>
                  </a:txBody>
                  <a:tcPr/>
                </a:tc>
                <a:tc>
                  <a:txBody>
                    <a:bodyPr/>
                    <a:lstStyle/>
                    <a:p>
                      <a:r>
                        <a:rPr lang="en-US" sz="1400" dirty="0"/>
                        <a:t>28.0</a:t>
                      </a:r>
                    </a:p>
                  </a:txBody>
                  <a:tcPr/>
                </a:tc>
                <a:tc>
                  <a:txBody>
                    <a:bodyPr/>
                    <a:lstStyle/>
                    <a:p>
                      <a:r>
                        <a:rPr lang="en-US" sz="1400" dirty="0"/>
                        <a:t>2 week DW</a:t>
                      </a:r>
                    </a:p>
                  </a:txBody>
                  <a:tcPr/>
                </a:tc>
                <a:tc>
                  <a:txBody>
                    <a:bodyPr/>
                    <a:lstStyle/>
                    <a:p>
                      <a:r>
                        <a:rPr lang="en-US" sz="1400" dirty="0"/>
                        <a:t>8.3,8.7</a:t>
                      </a:r>
                    </a:p>
                  </a:txBody>
                  <a:tcPr/>
                </a:tc>
                <a:tc>
                  <a:txBody>
                    <a:bodyPr/>
                    <a:lstStyle/>
                    <a:p>
                      <a:r>
                        <a:rPr lang="en-US" sz="1400" dirty="0"/>
                        <a:t>14.0</a:t>
                      </a:r>
                    </a:p>
                  </a:txBody>
                  <a:tcPr/>
                </a:tc>
                <a:tc>
                  <a:txBody>
                    <a:bodyPr/>
                    <a:lstStyle/>
                    <a:p>
                      <a:r>
                        <a:rPr lang="en-US" sz="1400" dirty="0"/>
                        <a:t>$60 ($240/</a:t>
                      </a:r>
                      <a:r>
                        <a:rPr lang="en-US" sz="1400" baseline="0" dirty="0" err="1"/>
                        <a:t>yr</a:t>
                      </a:r>
                      <a:r>
                        <a:rPr lang="en-US" sz="1400" baseline="0" dirty="0"/>
                        <a:t>)</a:t>
                      </a:r>
                      <a:endParaRPr lang="en-US" sz="1400" dirty="0"/>
                    </a:p>
                  </a:txBody>
                  <a:tcPr/>
                </a:tc>
                <a:extLst>
                  <a:ext uri="{0D108BD9-81ED-4DB2-BD59-A6C34878D82A}">
                    <a16:rowId xmlns:a16="http://schemas.microsoft.com/office/drawing/2014/main" val="10002"/>
                  </a:ext>
                </a:extLst>
              </a:tr>
              <a:tr h="489104">
                <a:tc>
                  <a:txBody>
                    <a:bodyPr/>
                    <a:lstStyle/>
                    <a:p>
                      <a:r>
                        <a:rPr lang="en-US" sz="1600" dirty="0" err="1"/>
                        <a:t>Biofinity</a:t>
                      </a:r>
                      <a:endParaRPr lang="en-US" sz="1600" dirty="0"/>
                    </a:p>
                  </a:txBody>
                  <a:tcPr/>
                </a:tc>
                <a:tc>
                  <a:txBody>
                    <a:bodyPr/>
                    <a:lstStyle/>
                    <a:p>
                      <a:r>
                        <a:rPr lang="en-US" sz="1400" dirty="0" err="1"/>
                        <a:t>Coopervision</a:t>
                      </a:r>
                      <a:endParaRPr lang="en-US" sz="1400" dirty="0"/>
                    </a:p>
                  </a:txBody>
                  <a:tcPr/>
                </a:tc>
                <a:tc>
                  <a:txBody>
                    <a:bodyPr/>
                    <a:lstStyle/>
                    <a:p>
                      <a:r>
                        <a:rPr lang="en-US" sz="1400" dirty="0" err="1"/>
                        <a:t>SiHy</a:t>
                      </a:r>
                      <a:r>
                        <a:rPr lang="en-US" sz="1400" dirty="0"/>
                        <a:t>,</a:t>
                      </a:r>
                      <a:r>
                        <a:rPr lang="en-US" sz="1400" baseline="0" dirty="0"/>
                        <a:t> 48%</a:t>
                      </a:r>
                      <a:endParaRPr lang="en-US" sz="1400" dirty="0"/>
                    </a:p>
                  </a:txBody>
                  <a:tcPr/>
                </a:tc>
                <a:tc>
                  <a:txBody>
                    <a:bodyPr/>
                    <a:lstStyle/>
                    <a:p>
                      <a:r>
                        <a:rPr lang="en-US" sz="1400" dirty="0"/>
                        <a:t>128</a:t>
                      </a:r>
                    </a:p>
                  </a:txBody>
                  <a:tcPr/>
                </a:tc>
                <a:tc>
                  <a:txBody>
                    <a:bodyPr/>
                    <a:lstStyle/>
                    <a:p>
                      <a:r>
                        <a:rPr lang="en-US" sz="1400" dirty="0"/>
                        <a:t>Monthly</a:t>
                      </a:r>
                      <a:r>
                        <a:rPr lang="en-US" sz="1400" baseline="0" dirty="0"/>
                        <a:t> (DW/EW)</a:t>
                      </a:r>
                      <a:endParaRPr lang="en-US" sz="1400" dirty="0"/>
                    </a:p>
                  </a:txBody>
                  <a:tcPr/>
                </a:tc>
                <a:tc>
                  <a:txBody>
                    <a:bodyPr/>
                    <a:lstStyle/>
                    <a:p>
                      <a:r>
                        <a:rPr lang="en-US" sz="1400" dirty="0"/>
                        <a:t>8.6</a:t>
                      </a:r>
                    </a:p>
                  </a:txBody>
                  <a:tcPr/>
                </a:tc>
                <a:tc>
                  <a:txBody>
                    <a:bodyPr/>
                    <a:lstStyle/>
                    <a:p>
                      <a:r>
                        <a:rPr lang="en-US" sz="1400" dirty="0"/>
                        <a:t>14.0</a:t>
                      </a:r>
                    </a:p>
                  </a:txBody>
                  <a:tcPr/>
                </a:tc>
                <a:tc>
                  <a:txBody>
                    <a:bodyPr/>
                    <a:lstStyle/>
                    <a:p>
                      <a:r>
                        <a:rPr lang="en-US" sz="1400" dirty="0"/>
                        <a:t>$55 ($220/</a:t>
                      </a:r>
                      <a:r>
                        <a:rPr lang="en-US" sz="1400" dirty="0" err="1"/>
                        <a:t>yr</a:t>
                      </a:r>
                      <a:r>
                        <a:rPr lang="en-US" sz="1400" dirty="0"/>
                        <a:t>)</a:t>
                      </a:r>
                    </a:p>
                  </a:txBody>
                  <a:tcPr/>
                </a:tc>
                <a:extLst>
                  <a:ext uri="{0D108BD9-81ED-4DB2-BD59-A6C34878D82A}">
                    <a16:rowId xmlns:a16="http://schemas.microsoft.com/office/drawing/2014/main" val="10003"/>
                  </a:ext>
                </a:extLst>
              </a:tr>
              <a:tr h="489104">
                <a:tc>
                  <a:txBody>
                    <a:bodyPr/>
                    <a:lstStyle/>
                    <a:p>
                      <a:r>
                        <a:rPr lang="en-US" sz="1600" dirty="0" err="1"/>
                        <a:t>Proclear</a:t>
                      </a:r>
                      <a:endParaRPr lang="en-US" sz="1600" dirty="0"/>
                    </a:p>
                  </a:txBody>
                  <a:tcPr/>
                </a:tc>
                <a:tc>
                  <a:txBody>
                    <a:bodyPr/>
                    <a:lstStyle/>
                    <a:p>
                      <a:r>
                        <a:rPr lang="en-US" sz="1400" dirty="0" err="1"/>
                        <a:t>Coopervision</a:t>
                      </a:r>
                      <a:endParaRPr lang="en-US" sz="1400" dirty="0"/>
                    </a:p>
                  </a:txBody>
                  <a:tcPr/>
                </a:tc>
                <a:tc>
                  <a:txBody>
                    <a:bodyPr/>
                    <a:lstStyle/>
                    <a:p>
                      <a:r>
                        <a:rPr lang="en-US" sz="1400" dirty="0"/>
                        <a:t>Hydrogel, 62%</a:t>
                      </a:r>
                    </a:p>
                  </a:txBody>
                  <a:tcPr/>
                </a:tc>
                <a:tc>
                  <a:txBody>
                    <a:bodyPr/>
                    <a:lstStyle/>
                    <a:p>
                      <a:r>
                        <a:rPr lang="en-US" sz="1400" dirty="0"/>
                        <a:t>27.0</a:t>
                      </a:r>
                    </a:p>
                  </a:txBody>
                  <a:tcPr/>
                </a:tc>
                <a:tc>
                  <a:txBody>
                    <a:bodyPr/>
                    <a:lstStyle/>
                    <a:p>
                      <a:r>
                        <a:rPr lang="en-US" sz="1200" dirty="0"/>
                        <a:t>Monthly DW</a:t>
                      </a:r>
                    </a:p>
                  </a:txBody>
                  <a:tcPr/>
                </a:tc>
                <a:tc>
                  <a:txBody>
                    <a:bodyPr/>
                    <a:lstStyle/>
                    <a:p>
                      <a:r>
                        <a:rPr lang="en-US" sz="1400" dirty="0"/>
                        <a:t>8.2,8.6</a:t>
                      </a:r>
                    </a:p>
                  </a:txBody>
                  <a:tcPr/>
                </a:tc>
                <a:tc>
                  <a:txBody>
                    <a:bodyPr/>
                    <a:lstStyle/>
                    <a:p>
                      <a:endParaRPr lang="en-US" sz="1400" dirty="0"/>
                    </a:p>
                  </a:txBody>
                  <a:tcPr/>
                </a:tc>
                <a:tc>
                  <a:txBody>
                    <a:bodyPr/>
                    <a:lstStyle/>
                    <a:p>
                      <a:r>
                        <a:rPr lang="en-US" sz="1400" dirty="0"/>
                        <a:t>$50 ($200/</a:t>
                      </a:r>
                      <a:r>
                        <a:rPr lang="en-US" sz="1400" dirty="0" err="1"/>
                        <a:t>yr</a:t>
                      </a:r>
                      <a:r>
                        <a:rPr lang="en-US" sz="1400" dirty="0"/>
                        <a:t>)</a:t>
                      </a:r>
                    </a:p>
                  </a:txBody>
                  <a:tcPr/>
                </a:tc>
                <a:extLst>
                  <a:ext uri="{0D108BD9-81ED-4DB2-BD59-A6C34878D82A}">
                    <a16:rowId xmlns:a16="http://schemas.microsoft.com/office/drawing/2014/main" val="10004"/>
                  </a:ext>
                </a:extLst>
              </a:tr>
              <a:tr h="489104">
                <a:tc>
                  <a:txBody>
                    <a:bodyPr/>
                    <a:lstStyle/>
                    <a:p>
                      <a:r>
                        <a:rPr lang="en-US" sz="1600" dirty="0"/>
                        <a:t>Air </a:t>
                      </a:r>
                      <a:r>
                        <a:rPr lang="en-US" sz="1600" dirty="0" err="1"/>
                        <a:t>Optix</a:t>
                      </a:r>
                      <a:endParaRPr lang="en-US" sz="1600" dirty="0"/>
                    </a:p>
                  </a:txBody>
                  <a:tcPr/>
                </a:tc>
                <a:tc>
                  <a:txBody>
                    <a:bodyPr/>
                    <a:lstStyle/>
                    <a:p>
                      <a:r>
                        <a:rPr lang="en-US" sz="1400" dirty="0"/>
                        <a:t>Alcon</a:t>
                      </a:r>
                    </a:p>
                  </a:txBody>
                  <a:tcPr/>
                </a:tc>
                <a:tc>
                  <a:txBody>
                    <a:bodyPr/>
                    <a:lstStyle/>
                    <a:p>
                      <a:r>
                        <a:rPr lang="en-US" sz="1400" dirty="0" err="1"/>
                        <a:t>SiHy</a:t>
                      </a:r>
                      <a:r>
                        <a:rPr lang="en-US" sz="1400" dirty="0"/>
                        <a:t>, 33%</a:t>
                      </a:r>
                    </a:p>
                  </a:txBody>
                  <a:tcPr/>
                </a:tc>
                <a:tc>
                  <a:txBody>
                    <a:bodyPr/>
                    <a:lstStyle/>
                    <a:p>
                      <a:r>
                        <a:rPr lang="en-US" sz="1400" dirty="0"/>
                        <a:t>110</a:t>
                      </a:r>
                    </a:p>
                  </a:txBody>
                  <a:tcPr/>
                </a:tc>
                <a:tc>
                  <a:txBody>
                    <a:bodyPr/>
                    <a:lstStyle/>
                    <a:p>
                      <a:r>
                        <a:rPr lang="en-US" sz="1400" dirty="0"/>
                        <a:t>Monthly (DW/EW)</a:t>
                      </a:r>
                    </a:p>
                  </a:txBody>
                  <a:tcPr/>
                </a:tc>
                <a:tc>
                  <a:txBody>
                    <a:bodyPr/>
                    <a:lstStyle/>
                    <a:p>
                      <a:r>
                        <a:rPr lang="en-US" sz="1400" dirty="0"/>
                        <a:t>8.6</a:t>
                      </a:r>
                    </a:p>
                  </a:txBody>
                  <a:tcPr/>
                </a:tc>
                <a:tc>
                  <a:txBody>
                    <a:bodyPr/>
                    <a:lstStyle/>
                    <a:p>
                      <a:r>
                        <a:rPr lang="en-US" sz="1400" dirty="0"/>
                        <a:t>14.2</a:t>
                      </a:r>
                    </a:p>
                  </a:txBody>
                  <a:tcPr/>
                </a:tc>
                <a:tc>
                  <a:txBody>
                    <a:bodyPr/>
                    <a:lstStyle/>
                    <a:p>
                      <a:r>
                        <a:rPr lang="en-US" sz="1400" dirty="0"/>
                        <a:t>$55</a:t>
                      </a:r>
                    </a:p>
                  </a:txBody>
                  <a:tcPr/>
                </a:tc>
                <a:extLst>
                  <a:ext uri="{0D108BD9-81ED-4DB2-BD59-A6C34878D82A}">
                    <a16:rowId xmlns:a16="http://schemas.microsoft.com/office/drawing/2014/main" val="10005"/>
                  </a:ext>
                </a:extLst>
              </a:tr>
              <a:tr h="762427">
                <a:tc>
                  <a:txBody>
                    <a:bodyPr/>
                    <a:lstStyle/>
                    <a:p>
                      <a:r>
                        <a:rPr lang="en-US" sz="1600" dirty="0"/>
                        <a:t>Air </a:t>
                      </a:r>
                      <a:r>
                        <a:rPr lang="en-US" sz="1600" dirty="0" err="1"/>
                        <a:t>Optix</a:t>
                      </a:r>
                      <a:r>
                        <a:rPr lang="en-US" sz="1600" dirty="0"/>
                        <a:t> </a:t>
                      </a:r>
                      <a:r>
                        <a:rPr lang="en-US" sz="1400" dirty="0"/>
                        <a:t>Night &amp; Day*</a:t>
                      </a:r>
                    </a:p>
                  </a:txBody>
                  <a:tcPr/>
                </a:tc>
                <a:tc>
                  <a:txBody>
                    <a:bodyPr/>
                    <a:lstStyle/>
                    <a:p>
                      <a:r>
                        <a:rPr lang="en-US" sz="1400" dirty="0"/>
                        <a:t>Alcon</a:t>
                      </a:r>
                    </a:p>
                  </a:txBody>
                  <a:tcPr/>
                </a:tc>
                <a:tc>
                  <a:txBody>
                    <a:bodyPr/>
                    <a:lstStyle/>
                    <a:p>
                      <a:r>
                        <a:rPr lang="en-US" sz="1400" dirty="0" err="1"/>
                        <a:t>SiHy</a:t>
                      </a:r>
                      <a:r>
                        <a:rPr lang="en-US" sz="1400" dirty="0"/>
                        <a:t>, 24%</a:t>
                      </a:r>
                    </a:p>
                  </a:txBody>
                  <a:tcPr/>
                </a:tc>
                <a:tc>
                  <a:txBody>
                    <a:bodyPr/>
                    <a:lstStyle/>
                    <a:p>
                      <a:r>
                        <a:rPr lang="en-US" sz="1400" dirty="0"/>
                        <a:t>140</a:t>
                      </a:r>
                    </a:p>
                  </a:txBody>
                  <a:tcPr/>
                </a:tc>
                <a:tc>
                  <a:txBody>
                    <a:bodyPr/>
                    <a:lstStyle/>
                    <a:p>
                      <a:r>
                        <a:rPr lang="en-US" sz="1400" dirty="0"/>
                        <a:t>Monthly</a:t>
                      </a:r>
                      <a:r>
                        <a:rPr lang="en-US" sz="1400" baseline="0" dirty="0"/>
                        <a:t> EW </a:t>
                      </a:r>
                      <a:r>
                        <a:rPr lang="en-US" sz="1100" baseline="0" dirty="0"/>
                        <a:t>(FDA approved to stay in for 30 days and nights)</a:t>
                      </a:r>
                      <a:endParaRPr lang="en-US" sz="1100" dirty="0"/>
                    </a:p>
                  </a:txBody>
                  <a:tcPr/>
                </a:tc>
                <a:tc>
                  <a:txBody>
                    <a:bodyPr/>
                    <a:lstStyle/>
                    <a:p>
                      <a:r>
                        <a:rPr lang="en-US" sz="1400" dirty="0"/>
                        <a:t>8.4, 8.6</a:t>
                      </a:r>
                    </a:p>
                  </a:txBody>
                  <a:tcPr/>
                </a:tc>
                <a:tc>
                  <a:txBody>
                    <a:bodyPr/>
                    <a:lstStyle/>
                    <a:p>
                      <a:r>
                        <a:rPr lang="en-US" sz="1400" dirty="0"/>
                        <a:t>13.8</a:t>
                      </a:r>
                    </a:p>
                  </a:txBody>
                  <a:tcPr/>
                </a:tc>
                <a:tc>
                  <a:txBody>
                    <a:bodyPr/>
                    <a:lstStyle/>
                    <a:p>
                      <a:r>
                        <a:rPr lang="en-US" sz="1400" dirty="0"/>
                        <a:t>$100 ($400/</a:t>
                      </a:r>
                      <a:r>
                        <a:rPr lang="en-US" sz="1400" dirty="0" err="1"/>
                        <a:t>yr</a:t>
                      </a:r>
                      <a:r>
                        <a:rPr lang="en-US" sz="1400" dirty="0"/>
                        <a:t>)</a:t>
                      </a:r>
                    </a:p>
                  </a:txBody>
                  <a:tcPr/>
                </a:tc>
                <a:extLst>
                  <a:ext uri="{0D108BD9-81ED-4DB2-BD59-A6C34878D82A}">
                    <a16:rowId xmlns:a16="http://schemas.microsoft.com/office/drawing/2014/main" val="10006"/>
                  </a:ext>
                </a:extLst>
              </a:tr>
              <a:tr h="546646">
                <a:tc>
                  <a:txBody>
                    <a:bodyPr/>
                    <a:lstStyle/>
                    <a:p>
                      <a:r>
                        <a:rPr lang="en-US" sz="1600" dirty="0" err="1"/>
                        <a:t>Purevision</a:t>
                      </a:r>
                      <a:r>
                        <a:rPr lang="en-US" sz="1600" dirty="0"/>
                        <a:t>*</a:t>
                      </a:r>
                    </a:p>
                  </a:txBody>
                  <a:tcPr/>
                </a:tc>
                <a:tc>
                  <a:txBody>
                    <a:bodyPr/>
                    <a:lstStyle/>
                    <a:p>
                      <a:r>
                        <a:rPr lang="en-US" sz="1200" dirty="0"/>
                        <a:t>Bausch and Lomb (B&amp;L)</a:t>
                      </a:r>
                    </a:p>
                  </a:txBody>
                  <a:tcPr/>
                </a:tc>
                <a:tc>
                  <a:txBody>
                    <a:bodyPr/>
                    <a:lstStyle/>
                    <a:p>
                      <a:r>
                        <a:rPr lang="en-US" sz="1400" dirty="0" err="1"/>
                        <a:t>SiHy</a:t>
                      </a:r>
                      <a:r>
                        <a:rPr lang="en-US" sz="1400" dirty="0"/>
                        <a:t>, 36%</a:t>
                      </a:r>
                    </a:p>
                  </a:txBody>
                  <a:tcPr/>
                </a:tc>
                <a:tc>
                  <a:txBody>
                    <a:bodyPr/>
                    <a:lstStyle/>
                    <a:p>
                      <a:r>
                        <a:rPr lang="en-US" sz="1400" dirty="0"/>
                        <a:t>91</a:t>
                      </a:r>
                    </a:p>
                  </a:txBody>
                  <a:tcPr/>
                </a:tc>
                <a:tc>
                  <a:txBody>
                    <a:bodyPr/>
                    <a:lstStyle/>
                    <a:p>
                      <a:r>
                        <a:rPr lang="en-US" sz="1400" dirty="0"/>
                        <a:t>Monthly</a:t>
                      </a:r>
                    </a:p>
                  </a:txBody>
                  <a:tcPr/>
                </a:tc>
                <a:tc>
                  <a:txBody>
                    <a:bodyPr/>
                    <a:lstStyle/>
                    <a:p>
                      <a:r>
                        <a:rPr lang="en-US" sz="1400" dirty="0"/>
                        <a:t>8.3,8.6</a:t>
                      </a:r>
                    </a:p>
                  </a:txBody>
                  <a:tcPr/>
                </a:tc>
                <a:tc>
                  <a:txBody>
                    <a:bodyPr/>
                    <a:lstStyle/>
                    <a:p>
                      <a:r>
                        <a:rPr lang="en-US" sz="1400" dirty="0"/>
                        <a:t>14.0</a:t>
                      </a:r>
                    </a:p>
                  </a:txBody>
                  <a:tcPr/>
                </a:tc>
                <a:tc>
                  <a:txBody>
                    <a:bodyPr/>
                    <a:lstStyle/>
                    <a:p>
                      <a:r>
                        <a:rPr lang="en-US" sz="1400" dirty="0"/>
                        <a:t>$60</a:t>
                      </a:r>
                    </a:p>
                  </a:txBody>
                  <a:tcPr/>
                </a:tc>
                <a:extLst>
                  <a:ext uri="{0D108BD9-81ED-4DB2-BD59-A6C34878D82A}">
                    <a16:rowId xmlns:a16="http://schemas.microsoft.com/office/drawing/2014/main" val="10007"/>
                  </a:ext>
                </a:extLst>
              </a:tr>
              <a:tr h="316479">
                <a:tc>
                  <a:txBody>
                    <a:bodyPr/>
                    <a:lstStyle/>
                    <a:p>
                      <a:r>
                        <a:rPr lang="en-US" sz="1600" dirty="0"/>
                        <a:t>Ultra</a:t>
                      </a:r>
                    </a:p>
                  </a:txBody>
                  <a:tcPr/>
                </a:tc>
                <a:tc>
                  <a:txBody>
                    <a:bodyPr/>
                    <a:lstStyle/>
                    <a:p>
                      <a:r>
                        <a:rPr lang="en-US" sz="1400" dirty="0"/>
                        <a:t>B&amp;L</a:t>
                      </a:r>
                    </a:p>
                  </a:txBody>
                  <a:tcPr/>
                </a:tc>
                <a:tc>
                  <a:txBody>
                    <a:bodyPr/>
                    <a:lstStyle/>
                    <a:p>
                      <a:r>
                        <a:rPr lang="en-US" sz="1200" dirty="0" err="1"/>
                        <a:t>SiHy</a:t>
                      </a:r>
                      <a:r>
                        <a:rPr lang="en-US" sz="1200" baseline="0" dirty="0"/>
                        <a:t>, 46%</a:t>
                      </a:r>
                      <a:endParaRPr lang="en-US" sz="1200" dirty="0"/>
                    </a:p>
                  </a:txBody>
                  <a:tcPr/>
                </a:tc>
                <a:tc>
                  <a:txBody>
                    <a:bodyPr/>
                    <a:lstStyle/>
                    <a:p>
                      <a:r>
                        <a:rPr lang="en-US" sz="1400" dirty="0"/>
                        <a:t>114</a:t>
                      </a:r>
                    </a:p>
                  </a:txBody>
                  <a:tcPr/>
                </a:tc>
                <a:tc>
                  <a:txBody>
                    <a:bodyPr/>
                    <a:lstStyle/>
                    <a:p>
                      <a:r>
                        <a:rPr lang="en-US" sz="1400" dirty="0"/>
                        <a:t>Monthly</a:t>
                      </a:r>
                      <a:r>
                        <a:rPr lang="en-US" sz="1400" baseline="0" dirty="0"/>
                        <a:t> DW</a:t>
                      </a:r>
                      <a:endParaRPr lang="en-US" sz="1400" dirty="0"/>
                    </a:p>
                  </a:txBody>
                  <a:tcPr/>
                </a:tc>
                <a:tc>
                  <a:txBody>
                    <a:bodyPr/>
                    <a:lstStyle/>
                    <a:p>
                      <a:r>
                        <a:rPr lang="en-US" sz="1400" dirty="0"/>
                        <a:t>8.5</a:t>
                      </a:r>
                    </a:p>
                  </a:txBody>
                  <a:tcPr/>
                </a:tc>
                <a:tc>
                  <a:txBody>
                    <a:bodyPr/>
                    <a:lstStyle/>
                    <a:p>
                      <a:r>
                        <a:rPr lang="en-US" sz="1400" dirty="0"/>
                        <a:t>14.2</a:t>
                      </a:r>
                    </a:p>
                  </a:txBody>
                  <a:tcPr/>
                </a:tc>
                <a:tc>
                  <a:txBody>
                    <a:bodyPr/>
                    <a:lstStyle/>
                    <a:p>
                      <a:r>
                        <a:rPr lang="en-US" sz="1400" dirty="0"/>
                        <a:t>$65 ($260/</a:t>
                      </a:r>
                      <a:r>
                        <a:rPr lang="en-US" sz="1400" dirty="0" err="1"/>
                        <a:t>yr</a:t>
                      </a:r>
                      <a:r>
                        <a:rPr lang="en-US" sz="1400" dirty="0"/>
                        <a:t>)</a:t>
                      </a:r>
                    </a:p>
                  </a:txBody>
                  <a:tcPr/>
                </a:tc>
                <a:extLst>
                  <a:ext uri="{0D108BD9-81ED-4DB2-BD59-A6C34878D82A}">
                    <a16:rowId xmlns:a16="http://schemas.microsoft.com/office/drawing/2014/main" val="10008"/>
                  </a:ext>
                </a:extLst>
              </a:tr>
              <a:tr h="546646">
                <a:tc>
                  <a:txBody>
                    <a:bodyPr/>
                    <a:lstStyle/>
                    <a:p>
                      <a:r>
                        <a:rPr lang="en-US" sz="1600" dirty="0" err="1"/>
                        <a:t>Biomedics</a:t>
                      </a:r>
                      <a:r>
                        <a:rPr lang="en-US" sz="1600" dirty="0"/>
                        <a:t> 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Coopervision</a:t>
                      </a:r>
                      <a:endParaRPr lang="en-US" sz="1400" dirty="0"/>
                    </a:p>
                    <a:p>
                      <a:endParaRPr lang="en-US" sz="1400" dirty="0"/>
                    </a:p>
                  </a:txBody>
                  <a:tcPr/>
                </a:tc>
                <a:tc>
                  <a:txBody>
                    <a:bodyPr/>
                    <a:lstStyle/>
                    <a:p>
                      <a:r>
                        <a:rPr lang="en-US" sz="1400" dirty="0"/>
                        <a:t>Hydrogel, 55%</a:t>
                      </a:r>
                    </a:p>
                  </a:txBody>
                  <a:tcPr/>
                </a:tc>
                <a:tc>
                  <a:txBody>
                    <a:bodyPr/>
                    <a:lstStyle/>
                    <a:p>
                      <a:r>
                        <a:rPr lang="en-US" sz="1400" dirty="0"/>
                        <a:t>33.0</a:t>
                      </a:r>
                    </a:p>
                  </a:txBody>
                  <a:tcPr/>
                </a:tc>
                <a:tc>
                  <a:txBody>
                    <a:bodyPr/>
                    <a:lstStyle/>
                    <a:p>
                      <a:r>
                        <a:rPr lang="en-US" sz="1400" dirty="0"/>
                        <a:t>2 Week</a:t>
                      </a:r>
                      <a:r>
                        <a:rPr lang="en-US" sz="1400" baseline="0" dirty="0"/>
                        <a:t>s DW</a:t>
                      </a:r>
                      <a:endParaRPr lang="en-US" sz="1400" dirty="0"/>
                    </a:p>
                  </a:txBody>
                  <a:tcPr/>
                </a:tc>
                <a:tc>
                  <a:txBody>
                    <a:bodyPr/>
                    <a:lstStyle/>
                    <a:p>
                      <a:r>
                        <a:rPr lang="en-US" sz="1400" dirty="0"/>
                        <a:t>8.6</a:t>
                      </a:r>
                    </a:p>
                  </a:txBody>
                  <a:tcPr/>
                </a:tc>
                <a:tc>
                  <a:txBody>
                    <a:bodyPr/>
                    <a:lstStyle/>
                    <a:p>
                      <a:r>
                        <a:rPr lang="en-US" sz="1400" dirty="0"/>
                        <a:t>14.0</a:t>
                      </a:r>
                    </a:p>
                  </a:txBody>
                  <a:tcPr/>
                </a:tc>
                <a:tc>
                  <a:txBody>
                    <a:bodyPr/>
                    <a:lstStyle/>
                    <a:p>
                      <a:r>
                        <a:rPr lang="en-US" sz="1400" dirty="0"/>
                        <a:t>$35</a:t>
                      </a:r>
                    </a:p>
                  </a:txBody>
                  <a:tcPr/>
                </a:tc>
                <a:extLst>
                  <a:ext uri="{0D108BD9-81ED-4DB2-BD59-A6C34878D82A}">
                    <a16:rowId xmlns:a16="http://schemas.microsoft.com/office/drawing/2014/main" val="10009"/>
                  </a:ext>
                </a:extLst>
              </a:tr>
              <a:tr h="776813">
                <a:tc>
                  <a:txBody>
                    <a:bodyPr/>
                    <a:lstStyle/>
                    <a:p>
                      <a:r>
                        <a:rPr lang="en-US" sz="1600" dirty="0"/>
                        <a:t>Fresh Look Color</a:t>
                      </a:r>
                    </a:p>
                  </a:txBody>
                  <a:tcPr/>
                </a:tc>
                <a:tc>
                  <a:txBody>
                    <a:bodyPr/>
                    <a:lstStyle/>
                    <a:p>
                      <a:r>
                        <a:rPr lang="en-US" sz="1400" dirty="0"/>
                        <a:t>Alcon</a:t>
                      </a:r>
                    </a:p>
                  </a:txBody>
                  <a:tcPr/>
                </a:tc>
                <a:tc>
                  <a:txBody>
                    <a:bodyPr/>
                    <a:lstStyle/>
                    <a:p>
                      <a:r>
                        <a:rPr lang="en-US" sz="1400" dirty="0"/>
                        <a:t>Hydrogel,</a:t>
                      </a:r>
                      <a:r>
                        <a:rPr lang="en-US" sz="1400" baseline="0" dirty="0"/>
                        <a:t> 55%</a:t>
                      </a:r>
                      <a:endParaRPr lang="en-US" sz="1400" dirty="0"/>
                    </a:p>
                  </a:txBody>
                  <a:tcPr/>
                </a:tc>
                <a:tc>
                  <a:txBody>
                    <a:bodyPr/>
                    <a:lstStyle/>
                    <a:p>
                      <a:r>
                        <a:rPr lang="en-US" sz="1400" dirty="0"/>
                        <a:t>16.1</a:t>
                      </a:r>
                    </a:p>
                  </a:txBody>
                  <a:tcPr/>
                </a:tc>
                <a:tc>
                  <a:txBody>
                    <a:bodyPr/>
                    <a:lstStyle/>
                    <a:p>
                      <a:r>
                        <a:rPr lang="en-US" sz="1200" dirty="0"/>
                        <a:t>2 Weeks DW</a:t>
                      </a:r>
                    </a:p>
                  </a:txBody>
                  <a:tcPr/>
                </a:tc>
                <a:tc>
                  <a:txBody>
                    <a:bodyPr/>
                    <a:lstStyle/>
                    <a:p>
                      <a:r>
                        <a:rPr lang="en-US" sz="1400" dirty="0"/>
                        <a:t>8.6</a:t>
                      </a:r>
                    </a:p>
                  </a:txBody>
                  <a:tcPr/>
                </a:tc>
                <a:tc>
                  <a:txBody>
                    <a:bodyPr/>
                    <a:lstStyle/>
                    <a:p>
                      <a:r>
                        <a:rPr lang="en-US" sz="1400" dirty="0"/>
                        <a:t>14.5</a:t>
                      </a:r>
                    </a:p>
                  </a:txBody>
                  <a:tcPr/>
                </a:tc>
                <a:tc>
                  <a:txBody>
                    <a:bodyPr/>
                    <a:lstStyle/>
                    <a:p>
                      <a:r>
                        <a:rPr lang="en-US" sz="1400" dirty="0"/>
                        <a:t>$60</a:t>
                      </a:r>
                    </a:p>
                  </a:txBody>
                  <a:tcPr/>
                </a:tc>
                <a:extLst>
                  <a:ext uri="{0D108BD9-81ED-4DB2-BD59-A6C34878D82A}">
                    <a16:rowId xmlns:a16="http://schemas.microsoft.com/office/drawing/2014/main" val="10010"/>
                  </a:ext>
                </a:extLst>
              </a:tr>
              <a:tr h="546646">
                <a:tc>
                  <a:txBody>
                    <a:bodyPr/>
                    <a:lstStyle/>
                    <a:p>
                      <a:r>
                        <a:rPr lang="en-US" sz="1600" dirty="0"/>
                        <a:t>Air </a:t>
                      </a:r>
                      <a:r>
                        <a:rPr lang="en-US" sz="1600" dirty="0" err="1"/>
                        <a:t>Optix</a:t>
                      </a:r>
                      <a:r>
                        <a:rPr lang="en-US" sz="1600" dirty="0"/>
                        <a:t> Color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Alcon</a:t>
                      </a:r>
                    </a:p>
                    <a:p>
                      <a:endParaRPr lang="en-US" sz="1400" dirty="0"/>
                    </a:p>
                  </a:txBody>
                  <a:tcPr/>
                </a:tc>
                <a:tc>
                  <a:txBody>
                    <a:bodyPr/>
                    <a:lstStyle/>
                    <a:p>
                      <a:r>
                        <a:rPr lang="en-US" sz="1400" dirty="0" err="1"/>
                        <a:t>SiHy</a:t>
                      </a:r>
                      <a:r>
                        <a:rPr lang="en-US" sz="1400" dirty="0"/>
                        <a:t>, 33%</a:t>
                      </a:r>
                    </a:p>
                  </a:txBody>
                  <a:tcPr/>
                </a:tc>
                <a:tc>
                  <a:txBody>
                    <a:bodyPr/>
                    <a:lstStyle/>
                    <a:p>
                      <a:r>
                        <a:rPr lang="en-US" sz="1400" dirty="0"/>
                        <a:t>110</a:t>
                      </a:r>
                    </a:p>
                  </a:txBody>
                  <a:tcPr/>
                </a:tc>
                <a:tc>
                  <a:txBody>
                    <a:bodyPr/>
                    <a:lstStyle/>
                    <a:p>
                      <a:r>
                        <a:rPr lang="en-US" sz="1200" dirty="0"/>
                        <a:t>Monthly DW</a:t>
                      </a:r>
                    </a:p>
                  </a:txBody>
                  <a:tcPr/>
                </a:tc>
                <a:tc>
                  <a:txBody>
                    <a:bodyPr/>
                    <a:lstStyle/>
                    <a:p>
                      <a:r>
                        <a:rPr lang="en-US" sz="1400" dirty="0"/>
                        <a:t>8.6</a:t>
                      </a:r>
                    </a:p>
                  </a:txBody>
                  <a:tcPr/>
                </a:tc>
                <a:tc>
                  <a:txBody>
                    <a:bodyPr/>
                    <a:lstStyle/>
                    <a:p>
                      <a:r>
                        <a:rPr lang="en-US" sz="1400" dirty="0"/>
                        <a:t>14.2</a:t>
                      </a:r>
                    </a:p>
                  </a:txBody>
                  <a:tcPr/>
                </a:tc>
                <a:tc>
                  <a:txBody>
                    <a:bodyPr/>
                    <a:lstStyle/>
                    <a:p>
                      <a:r>
                        <a:rPr lang="en-US" sz="1400" dirty="0"/>
                        <a:t>$85 ($340/</a:t>
                      </a:r>
                      <a:r>
                        <a:rPr lang="en-US" sz="1400" dirty="0" err="1"/>
                        <a:t>yr</a:t>
                      </a:r>
                      <a:r>
                        <a:rPr lang="en-US" sz="1400" dirty="0"/>
                        <a:t>)</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53188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584582745"/>
              </p:ext>
            </p:extLst>
          </p:nvPr>
        </p:nvGraphicFramePr>
        <p:xfrm>
          <a:off x="1" y="114415"/>
          <a:ext cx="9143999" cy="6491732"/>
        </p:xfrm>
        <a:graphic>
          <a:graphicData uri="http://schemas.openxmlformats.org/drawingml/2006/table">
            <a:tbl>
              <a:tblPr firstRow="1" bandRow="1">
                <a:tableStyleId>{5C22544A-7EE6-4342-B048-85BDC9FD1C3A}</a:tableStyleId>
              </a:tblPr>
              <a:tblGrid>
                <a:gridCol w="1945905">
                  <a:extLst>
                    <a:ext uri="{9D8B030D-6E8A-4147-A177-3AD203B41FA5}">
                      <a16:colId xmlns:a16="http://schemas.microsoft.com/office/drawing/2014/main" val="20000"/>
                    </a:ext>
                  </a:extLst>
                </a:gridCol>
                <a:gridCol w="1108950">
                  <a:extLst>
                    <a:ext uri="{9D8B030D-6E8A-4147-A177-3AD203B41FA5}">
                      <a16:colId xmlns:a16="http://schemas.microsoft.com/office/drawing/2014/main" val="20001"/>
                    </a:ext>
                  </a:extLst>
                </a:gridCol>
                <a:gridCol w="1481961">
                  <a:extLst>
                    <a:ext uri="{9D8B030D-6E8A-4147-A177-3AD203B41FA5}">
                      <a16:colId xmlns:a16="http://schemas.microsoft.com/office/drawing/2014/main" val="20002"/>
                    </a:ext>
                  </a:extLst>
                </a:gridCol>
                <a:gridCol w="665370">
                  <a:extLst>
                    <a:ext uri="{9D8B030D-6E8A-4147-A177-3AD203B41FA5}">
                      <a16:colId xmlns:a16="http://schemas.microsoft.com/office/drawing/2014/main" val="20003"/>
                    </a:ext>
                  </a:extLst>
                </a:gridCol>
                <a:gridCol w="917404">
                  <a:extLst>
                    <a:ext uri="{9D8B030D-6E8A-4147-A177-3AD203B41FA5}">
                      <a16:colId xmlns:a16="http://schemas.microsoft.com/office/drawing/2014/main" val="20004"/>
                    </a:ext>
                  </a:extLst>
                </a:gridCol>
                <a:gridCol w="836754">
                  <a:extLst>
                    <a:ext uri="{9D8B030D-6E8A-4147-A177-3AD203B41FA5}">
                      <a16:colId xmlns:a16="http://schemas.microsoft.com/office/drawing/2014/main" val="20005"/>
                    </a:ext>
                  </a:extLst>
                </a:gridCol>
                <a:gridCol w="735940">
                  <a:extLst>
                    <a:ext uri="{9D8B030D-6E8A-4147-A177-3AD203B41FA5}">
                      <a16:colId xmlns:a16="http://schemas.microsoft.com/office/drawing/2014/main" val="20006"/>
                    </a:ext>
                  </a:extLst>
                </a:gridCol>
                <a:gridCol w="1451715">
                  <a:extLst>
                    <a:ext uri="{9D8B030D-6E8A-4147-A177-3AD203B41FA5}">
                      <a16:colId xmlns:a16="http://schemas.microsoft.com/office/drawing/2014/main" val="20007"/>
                    </a:ext>
                  </a:extLst>
                </a:gridCol>
              </a:tblGrid>
              <a:tr h="822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Brand</a:t>
                      </a:r>
                      <a:r>
                        <a:rPr lang="en-US" sz="1400" baseline="0" dirty="0"/>
                        <a:t> CL</a:t>
                      </a:r>
                      <a:endParaRPr lang="en-US" sz="1400" dirty="0"/>
                    </a:p>
                  </a:txBody>
                  <a:tcPr/>
                </a:tc>
                <a:tc>
                  <a:txBody>
                    <a:bodyPr/>
                    <a:lstStyle/>
                    <a:p>
                      <a:r>
                        <a:rPr lang="en-US" sz="1400" dirty="0"/>
                        <a:t>Manufacturer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Material/ H2Ocontent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dK</a:t>
                      </a:r>
                      <a:r>
                        <a:rPr lang="en-US" sz="1400" dirty="0"/>
                        <a:t> Value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Replacement</a:t>
                      </a:r>
                      <a:r>
                        <a:rPr lang="en-US" sz="1200" baseline="0" dirty="0"/>
                        <a:t> Schedule</a:t>
                      </a:r>
                      <a:endParaRPr lang="en-US" sz="1200" dirty="0"/>
                    </a:p>
                  </a:txBody>
                  <a:tcPr/>
                </a:tc>
                <a:tc>
                  <a:txBody>
                    <a:bodyPr/>
                    <a:lstStyle/>
                    <a:p>
                      <a:r>
                        <a:rPr lang="en-US" sz="1400" dirty="0"/>
                        <a:t>Base Curve</a:t>
                      </a:r>
                    </a:p>
                  </a:txBody>
                  <a:tcPr/>
                </a:tc>
                <a:tc>
                  <a:txBody>
                    <a:bodyPr/>
                    <a:lstStyle/>
                    <a:p>
                      <a:r>
                        <a:rPr lang="en-US" sz="1400" dirty="0"/>
                        <a:t>Diameter</a:t>
                      </a:r>
                    </a:p>
                  </a:txBody>
                  <a:tcPr/>
                </a:tc>
                <a:tc>
                  <a:txBody>
                    <a:bodyPr/>
                    <a:lstStyle/>
                    <a:p>
                      <a:r>
                        <a:rPr lang="en-US" sz="1400" dirty="0"/>
                        <a:t>Price</a:t>
                      </a:r>
                      <a:r>
                        <a:rPr lang="en-US" sz="1400" baseline="0" dirty="0"/>
                        <a:t> (90 pack)/ eye</a:t>
                      </a:r>
                      <a:endParaRPr lang="en-US" sz="1400" dirty="0"/>
                    </a:p>
                  </a:txBody>
                  <a:tcPr/>
                </a:tc>
                <a:extLst>
                  <a:ext uri="{0D108BD9-81ED-4DB2-BD59-A6C34878D82A}">
                    <a16:rowId xmlns:a16="http://schemas.microsoft.com/office/drawing/2014/main" val="10000"/>
                  </a:ext>
                </a:extLst>
              </a:tr>
              <a:tr h="574548">
                <a:tc>
                  <a:txBody>
                    <a:bodyPr/>
                    <a:lstStyle/>
                    <a:p>
                      <a:r>
                        <a:rPr lang="en-US" dirty="0"/>
                        <a:t>Dailies</a:t>
                      </a:r>
                      <a:r>
                        <a:rPr lang="en-US" baseline="0" dirty="0"/>
                        <a:t> Total 1</a:t>
                      </a:r>
                      <a:endParaRPr lang="en-US" dirty="0"/>
                    </a:p>
                  </a:txBody>
                  <a:tcPr/>
                </a:tc>
                <a:tc>
                  <a:txBody>
                    <a:bodyPr/>
                    <a:lstStyle/>
                    <a:p>
                      <a:r>
                        <a:rPr lang="en-US" dirty="0"/>
                        <a:t>Alcon</a:t>
                      </a:r>
                    </a:p>
                  </a:txBody>
                  <a:tcPr/>
                </a:tc>
                <a:tc>
                  <a:txBody>
                    <a:bodyPr/>
                    <a:lstStyle/>
                    <a:p>
                      <a:r>
                        <a:rPr lang="en-US" dirty="0" err="1"/>
                        <a:t>SiHy</a:t>
                      </a:r>
                      <a:r>
                        <a:rPr lang="en-US" dirty="0"/>
                        <a:t> 33%</a:t>
                      </a:r>
                    </a:p>
                  </a:txBody>
                  <a:tcPr/>
                </a:tc>
                <a:tc>
                  <a:txBody>
                    <a:bodyPr/>
                    <a:lstStyle/>
                    <a:p>
                      <a:r>
                        <a:rPr lang="en-US" dirty="0"/>
                        <a:t>140</a:t>
                      </a:r>
                    </a:p>
                  </a:txBody>
                  <a:tcPr/>
                </a:tc>
                <a:tc>
                  <a:txBody>
                    <a:bodyPr/>
                    <a:lstStyle/>
                    <a:p>
                      <a:r>
                        <a:rPr lang="en-US" dirty="0"/>
                        <a:t>Daily</a:t>
                      </a:r>
                    </a:p>
                  </a:txBody>
                  <a:tcPr/>
                </a:tc>
                <a:tc>
                  <a:txBody>
                    <a:bodyPr/>
                    <a:lstStyle/>
                    <a:p>
                      <a:r>
                        <a:rPr lang="en-US" dirty="0"/>
                        <a:t>8.5</a:t>
                      </a:r>
                    </a:p>
                  </a:txBody>
                  <a:tcPr/>
                </a:tc>
                <a:tc>
                  <a:txBody>
                    <a:bodyPr/>
                    <a:lstStyle/>
                    <a:p>
                      <a:r>
                        <a:rPr lang="en-US" dirty="0"/>
                        <a:t>14.1</a:t>
                      </a:r>
                    </a:p>
                  </a:txBody>
                  <a:tcPr/>
                </a:tc>
                <a:tc>
                  <a:txBody>
                    <a:bodyPr/>
                    <a:lstStyle/>
                    <a:p>
                      <a:r>
                        <a:rPr lang="en-US" dirty="0"/>
                        <a:t>$95 ($760/</a:t>
                      </a:r>
                      <a:r>
                        <a:rPr lang="en-US" dirty="0" err="1"/>
                        <a:t>yr</a:t>
                      </a:r>
                      <a:r>
                        <a:rPr lang="en-US" dirty="0"/>
                        <a:t>)</a:t>
                      </a:r>
                    </a:p>
                  </a:txBody>
                  <a:tcPr/>
                </a:tc>
                <a:extLst>
                  <a:ext uri="{0D108BD9-81ED-4DB2-BD59-A6C34878D82A}">
                    <a16:rowId xmlns:a16="http://schemas.microsoft.com/office/drawing/2014/main" val="10001"/>
                  </a:ext>
                </a:extLst>
              </a:tr>
              <a:tr h="499576">
                <a:tc>
                  <a:txBody>
                    <a:bodyPr/>
                    <a:lstStyle/>
                    <a:p>
                      <a:r>
                        <a:rPr lang="en-US" dirty="0"/>
                        <a:t>Dailies </a:t>
                      </a:r>
                      <a:r>
                        <a:rPr lang="en-US" dirty="0" err="1"/>
                        <a:t>Aquacomfort</a:t>
                      </a:r>
                      <a:r>
                        <a:rPr lang="en-US" baseline="0" dirty="0"/>
                        <a:t> Plus</a:t>
                      </a:r>
                      <a:endParaRPr lang="en-US" dirty="0"/>
                    </a:p>
                  </a:txBody>
                  <a:tcPr/>
                </a:tc>
                <a:tc>
                  <a:txBody>
                    <a:bodyPr/>
                    <a:lstStyle/>
                    <a:p>
                      <a:r>
                        <a:rPr lang="en-US" dirty="0"/>
                        <a:t>Alcon</a:t>
                      </a:r>
                    </a:p>
                  </a:txBody>
                  <a:tcPr/>
                </a:tc>
                <a:tc>
                  <a:txBody>
                    <a:bodyPr/>
                    <a:lstStyle/>
                    <a:p>
                      <a:r>
                        <a:rPr lang="en-US" dirty="0"/>
                        <a:t>Hydrogel, 69%</a:t>
                      </a:r>
                    </a:p>
                  </a:txBody>
                  <a:tcPr/>
                </a:tc>
                <a:tc>
                  <a:txBody>
                    <a:bodyPr/>
                    <a:lstStyle/>
                    <a:p>
                      <a:r>
                        <a:rPr lang="en-US" dirty="0"/>
                        <a:t>26</a:t>
                      </a:r>
                    </a:p>
                  </a:txBody>
                  <a:tcPr/>
                </a:tc>
                <a:tc>
                  <a:txBody>
                    <a:bodyPr/>
                    <a:lstStyle/>
                    <a:p>
                      <a:r>
                        <a:rPr lang="en-US" dirty="0"/>
                        <a:t>Daily</a:t>
                      </a:r>
                    </a:p>
                  </a:txBody>
                  <a:tcPr/>
                </a:tc>
                <a:tc>
                  <a:txBody>
                    <a:bodyPr/>
                    <a:lstStyle/>
                    <a:p>
                      <a:r>
                        <a:rPr lang="en-US" dirty="0"/>
                        <a:t>8.7</a:t>
                      </a:r>
                    </a:p>
                  </a:txBody>
                  <a:tcPr/>
                </a:tc>
                <a:tc>
                  <a:txBody>
                    <a:bodyPr/>
                    <a:lstStyle/>
                    <a:p>
                      <a:r>
                        <a:rPr lang="en-US" dirty="0"/>
                        <a:t>14.0</a:t>
                      </a:r>
                    </a:p>
                  </a:txBody>
                  <a:tcPr/>
                </a:tc>
                <a:tc>
                  <a:txBody>
                    <a:bodyPr/>
                    <a:lstStyle/>
                    <a:p>
                      <a:r>
                        <a:rPr lang="en-US" dirty="0"/>
                        <a:t>$90 ($720/</a:t>
                      </a:r>
                      <a:r>
                        <a:rPr lang="en-US" dirty="0" err="1"/>
                        <a:t>yr</a:t>
                      </a:r>
                      <a:r>
                        <a:rPr lang="en-US" dirty="0"/>
                        <a:t>)</a:t>
                      </a:r>
                    </a:p>
                  </a:txBody>
                  <a:tcPr/>
                </a:tc>
                <a:extLst>
                  <a:ext uri="{0D108BD9-81ED-4DB2-BD59-A6C34878D82A}">
                    <a16:rowId xmlns:a16="http://schemas.microsoft.com/office/drawing/2014/main" val="10002"/>
                  </a:ext>
                </a:extLst>
              </a:tr>
              <a:tr h="499576">
                <a:tc>
                  <a:txBody>
                    <a:bodyPr/>
                    <a:lstStyle/>
                    <a:p>
                      <a:r>
                        <a:rPr lang="en-US" dirty="0" err="1"/>
                        <a:t>Soflens</a:t>
                      </a:r>
                      <a:r>
                        <a:rPr lang="en-US" dirty="0"/>
                        <a:t> Dailies</a:t>
                      </a:r>
                    </a:p>
                  </a:txBody>
                  <a:tcPr/>
                </a:tc>
                <a:tc>
                  <a:txBody>
                    <a:bodyPr/>
                    <a:lstStyle/>
                    <a:p>
                      <a:r>
                        <a:rPr lang="en-US" sz="1600" dirty="0" err="1"/>
                        <a:t>Baush</a:t>
                      </a:r>
                      <a:r>
                        <a:rPr lang="en-US" sz="1600" baseline="0" dirty="0"/>
                        <a:t> &amp; Lomb</a:t>
                      </a:r>
                      <a:endParaRPr lang="en-US" sz="1600" dirty="0"/>
                    </a:p>
                  </a:txBody>
                  <a:tcPr/>
                </a:tc>
                <a:tc>
                  <a:txBody>
                    <a:bodyPr/>
                    <a:lstStyle/>
                    <a:p>
                      <a:r>
                        <a:rPr lang="en-US" dirty="0"/>
                        <a:t>Hydrogel,</a:t>
                      </a:r>
                      <a:r>
                        <a:rPr lang="en-US" baseline="0" dirty="0"/>
                        <a:t> 59%</a:t>
                      </a:r>
                      <a:endParaRPr lang="en-US" dirty="0"/>
                    </a:p>
                  </a:txBody>
                  <a:tcPr/>
                </a:tc>
                <a:tc>
                  <a:txBody>
                    <a:bodyPr/>
                    <a:lstStyle/>
                    <a:p>
                      <a:r>
                        <a:rPr lang="en-US" dirty="0"/>
                        <a:t>22</a:t>
                      </a:r>
                    </a:p>
                  </a:txBody>
                  <a:tcPr/>
                </a:tc>
                <a:tc>
                  <a:txBody>
                    <a:bodyPr/>
                    <a:lstStyle/>
                    <a:p>
                      <a:r>
                        <a:rPr lang="en-US" dirty="0"/>
                        <a:t>Daily</a:t>
                      </a:r>
                    </a:p>
                  </a:txBody>
                  <a:tcPr/>
                </a:tc>
                <a:tc>
                  <a:txBody>
                    <a:bodyPr/>
                    <a:lstStyle/>
                    <a:p>
                      <a:r>
                        <a:rPr lang="en-US" dirty="0"/>
                        <a:t>8.6</a:t>
                      </a:r>
                    </a:p>
                  </a:txBody>
                  <a:tcPr/>
                </a:tc>
                <a:tc>
                  <a:txBody>
                    <a:bodyPr/>
                    <a:lstStyle/>
                    <a:p>
                      <a:r>
                        <a:rPr lang="en-US" dirty="0"/>
                        <a:t>14.2</a:t>
                      </a:r>
                    </a:p>
                  </a:txBody>
                  <a:tcPr/>
                </a:tc>
                <a:tc>
                  <a:txBody>
                    <a:bodyPr/>
                    <a:lstStyle/>
                    <a:p>
                      <a:r>
                        <a:rPr lang="en-US" dirty="0"/>
                        <a:t>$90</a:t>
                      </a:r>
                    </a:p>
                  </a:txBody>
                  <a:tcPr/>
                </a:tc>
                <a:extLst>
                  <a:ext uri="{0D108BD9-81ED-4DB2-BD59-A6C34878D82A}">
                    <a16:rowId xmlns:a16="http://schemas.microsoft.com/office/drawing/2014/main" val="10003"/>
                  </a:ext>
                </a:extLst>
              </a:tr>
              <a:tr h="499576">
                <a:tc>
                  <a:txBody>
                    <a:bodyPr/>
                    <a:lstStyle/>
                    <a:p>
                      <a:r>
                        <a:rPr lang="en-US" dirty="0" err="1"/>
                        <a:t>Proclear</a:t>
                      </a:r>
                      <a:r>
                        <a:rPr lang="en-US" dirty="0"/>
                        <a:t> 1</a:t>
                      </a:r>
                      <a:r>
                        <a:rPr lang="en-US" baseline="0" dirty="0"/>
                        <a:t> Day</a:t>
                      </a:r>
                      <a:endParaRPr lang="en-US" dirty="0"/>
                    </a:p>
                  </a:txBody>
                  <a:tcPr/>
                </a:tc>
                <a:tc>
                  <a:txBody>
                    <a:bodyPr/>
                    <a:lstStyle/>
                    <a:p>
                      <a:r>
                        <a:rPr lang="en-US" dirty="0" err="1"/>
                        <a:t>Coopervision</a:t>
                      </a:r>
                      <a:endParaRPr lang="en-US" dirty="0"/>
                    </a:p>
                  </a:txBody>
                  <a:tcPr/>
                </a:tc>
                <a:tc>
                  <a:txBody>
                    <a:bodyPr/>
                    <a:lstStyle/>
                    <a:p>
                      <a:r>
                        <a:rPr lang="en-US" dirty="0"/>
                        <a:t>Hydrogel, 60%</a:t>
                      </a:r>
                    </a:p>
                  </a:txBody>
                  <a:tcPr/>
                </a:tc>
                <a:tc>
                  <a:txBody>
                    <a:bodyPr/>
                    <a:lstStyle/>
                    <a:p>
                      <a:r>
                        <a:rPr lang="en-US" dirty="0"/>
                        <a:t>25.0</a:t>
                      </a:r>
                    </a:p>
                  </a:txBody>
                  <a:tcPr/>
                </a:tc>
                <a:tc>
                  <a:txBody>
                    <a:bodyPr/>
                    <a:lstStyle/>
                    <a:p>
                      <a:r>
                        <a:rPr lang="en-US" dirty="0"/>
                        <a:t>Daily</a:t>
                      </a:r>
                    </a:p>
                  </a:txBody>
                  <a:tcPr/>
                </a:tc>
                <a:tc>
                  <a:txBody>
                    <a:bodyPr/>
                    <a:lstStyle/>
                    <a:p>
                      <a:r>
                        <a:rPr lang="en-US" dirty="0"/>
                        <a:t>8.7</a:t>
                      </a:r>
                    </a:p>
                  </a:txBody>
                  <a:tcPr/>
                </a:tc>
                <a:tc>
                  <a:txBody>
                    <a:bodyPr/>
                    <a:lstStyle/>
                    <a:p>
                      <a:r>
                        <a:rPr lang="en-US" dirty="0"/>
                        <a:t>14.2</a:t>
                      </a:r>
                    </a:p>
                  </a:txBody>
                  <a:tcPr/>
                </a:tc>
                <a:tc>
                  <a:txBody>
                    <a:bodyPr/>
                    <a:lstStyle/>
                    <a:p>
                      <a:r>
                        <a:rPr lang="en-US" dirty="0"/>
                        <a:t>$90</a:t>
                      </a:r>
                    </a:p>
                  </a:txBody>
                  <a:tcPr/>
                </a:tc>
                <a:extLst>
                  <a:ext uri="{0D108BD9-81ED-4DB2-BD59-A6C34878D82A}">
                    <a16:rowId xmlns:a16="http://schemas.microsoft.com/office/drawing/2014/main" val="10004"/>
                  </a:ext>
                </a:extLst>
              </a:tr>
              <a:tr h="499576">
                <a:tc>
                  <a:txBody>
                    <a:bodyPr/>
                    <a:lstStyle/>
                    <a:p>
                      <a:r>
                        <a:rPr lang="en-US" dirty="0" err="1"/>
                        <a:t>MyDay</a:t>
                      </a:r>
                      <a:endParaRPr lang="en-US" dirty="0"/>
                    </a:p>
                  </a:txBody>
                  <a:tcPr/>
                </a:tc>
                <a:tc>
                  <a:txBody>
                    <a:bodyPr/>
                    <a:lstStyle/>
                    <a:p>
                      <a:r>
                        <a:rPr lang="en-US" dirty="0" err="1"/>
                        <a:t>Coopervision</a:t>
                      </a:r>
                      <a:endParaRPr lang="en-US" dirty="0"/>
                    </a:p>
                  </a:txBody>
                  <a:tcPr/>
                </a:tc>
                <a:tc>
                  <a:txBody>
                    <a:bodyPr/>
                    <a:lstStyle/>
                    <a:p>
                      <a:r>
                        <a:rPr lang="en-US" dirty="0" err="1"/>
                        <a:t>Sihy</a:t>
                      </a:r>
                      <a:r>
                        <a:rPr lang="en-US" dirty="0"/>
                        <a:t>,</a:t>
                      </a:r>
                      <a:r>
                        <a:rPr lang="en-US" baseline="0" dirty="0"/>
                        <a:t> 54%</a:t>
                      </a:r>
                      <a:endParaRPr lang="en-US" dirty="0"/>
                    </a:p>
                  </a:txBody>
                  <a:tcPr/>
                </a:tc>
                <a:tc>
                  <a:txBody>
                    <a:bodyPr/>
                    <a:lstStyle/>
                    <a:p>
                      <a:r>
                        <a:rPr lang="en-US" dirty="0"/>
                        <a:t>80</a:t>
                      </a:r>
                    </a:p>
                  </a:txBody>
                  <a:tcPr/>
                </a:tc>
                <a:tc>
                  <a:txBody>
                    <a:bodyPr/>
                    <a:lstStyle/>
                    <a:p>
                      <a:r>
                        <a:rPr lang="en-US" dirty="0"/>
                        <a:t>Daily</a:t>
                      </a:r>
                    </a:p>
                  </a:txBody>
                  <a:tcPr/>
                </a:tc>
                <a:tc>
                  <a:txBody>
                    <a:bodyPr/>
                    <a:lstStyle/>
                    <a:p>
                      <a:r>
                        <a:rPr lang="en-US" dirty="0"/>
                        <a:t>8.4</a:t>
                      </a:r>
                    </a:p>
                  </a:txBody>
                  <a:tcPr/>
                </a:tc>
                <a:tc>
                  <a:txBody>
                    <a:bodyPr/>
                    <a:lstStyle/>
                    <a:p>
                      <a:r>
                        <a:rPr lang="en-US" dirty="0"/>
                        <a:t>14.2</a:t>
                      </a:r>
                    </a:p>
                  </a:txBody>
                  <a:tcPr/>
                </a:tc>
                <a:tc>
                  <a:txBody>
                    <a:bodyPr/>
                    <a:lstStyle/>
                    <a:p>
                      <a:r>
                        <a:rPr lang="en-US" dirty="0"/>
                        <a:t>$95</a:t>
                      </a:r>
                    </a:p>
                  </a:txBody>
                  <a:tcPr/>
                </a:tc>
                <a:extLst>
                  <a:ext uri="{0D108BD9-81ED-4DB2-BD59-A6C34878D82A}">
                    <a16:rowId xmlns:a16="http://schemas.microsoft.com/office/drawing/2014/main" val="10005"/>
                  </a:ext>
                </a:extLst>
              </a:tr>
              <a:tr h="499576">
                <a:tc>
                  <a:txBody>
                    <a:bodyPr/>
                    <a:lstStyle/>
                    <a:p>
                      <a:r>
                        <a:rPr lang="en-US" dirty="0" err="1"/>
                        <a:t>Clariti</a:t>
                      </a:r>
                      <a:r>
                        <a:rPr lang="en-US" baseline="0" dirty="0"/>
                        <a:t> 1 Day</a:t>
                      </a:r>
                      <a:endParaRPr lang="en-US" dirty="0"/>
                    </a:p>
                  </a:txBody>
                  <a:tcPr/>
                </a:tc>
                <a:tc>
                  <a:txBody>
                    <a:bodyPr/>
                    <a:lstStyle/>
                    <a:p>
                      <a:r>
                        <a:rPr lang="en-US" dirty="0" err="1"/>
                        <a:t>Coopervision</a:t>
                      </a:r>
                      <a:endParaRPr lang="en-US" dirty="0"/>
                    </a:p>
                  </a:txBody>
                  <a:tcPr/>
                </a:tc>
                <a:tc>
                  <a:txBody>
                    <a:bodyPr/>
                    <a:lstStyle/>
                    <a:p>
                      <a:r>
                        <a:rPr lang="en-US" dirty="0" err="1"/>
                        <a:t>SiHy</a:t>
                      </a:r>
                      <a:r>
                        <a:rPr lang="en-US" dirty="0"/>
                        <a:t>,</a:t>
                      </a:r>
                      <a:r>
                        <a:rPr lang="en-US" baseline="0" dirty="0"/>
                        <a:t> 56%</a:t>
                      </a:r>
                      <a:endParaRPr lang="en-US" dirty="0"/>
                    </a:p>
                  </a:txBody>
                  <a:tcPr/>
                </a:tc>
                <a:tc>
                  <a:txBody>
                    <a:bodyPr/>
                    <a:lstStyle/>
                    <a:p>
                      <a:r>
                        <a:rPr lang="en-US" dirty="0"/>
                        <a:t>60</a:t>
                      </a:r>
                    </a:p>
                  </a:txBody>
                  <a:tcPr/>
                </a:tc>
                <a:tc>
                  <a:txBody>
                    <a:bodyPr/>
                    <a:lstStyle/>
                    <a:p>
                      <a:r>
                        <a:rPr lang="en-US" dirty="0"/>
                        <a:t>Daily</a:t>
                      </a:r>
                    </a:p>
                  </a:txBody>
                  <a:tcPr/>
                </a:tc>
                <a:tc>
                  <a:txBody>
                    <a:bodyPr/>
                    <a:lstStyle/>
                    <a:p>
                      <a:r>
                        <a:rPr lang="en-US" dirty="0"/>
                        <a:t>8.6</a:t>
                      </a:r>
                    </a:p>
                  </a:txBody>
                  <a:tcPr/>
                </a:tc>
                <a:tc>
                  <a:txBody>
                    <a:bodyPr/>
                    <a:lstStyle/>
                    <a:p>
                      <a:r>
                        <a:rPr lang="en-US" dirty="0"/>
                        <a:t>14.1</a:t>
                      </a:r>
                    </a:p>
                  </a:txBody>
                  <a:tcPr/>
                </a:tc>
                <a:tc>
                  <a:txBody>
                    <a:bodyPr/>
                    <a:lstStyle/>
                    <a:p>
                      <a:r>
                        <a:rPr lang="en-US" dirty="0"/>
                        <a:t>$70 ($560/</a:t>
                      </a:r>
                      <a:r>
                        <a:rPr lang="en-US" dirty="0" err="1"/>
                        <a:t>yr</a:t>
                      </a:r>
                      <a:r>
                        <a:rPr lang="en-US" dirty="0"/>
                        <a:t>)</a:t>
                      </a:r>
                    </a:p>
                  </a:txBody>
                  <a:tcPr/>
                </a:tc>
                <a:extLst>
                  <a:ext uri="{0D108BD9-81ED-4DB2-BD59-A6C34878D82A}">
                    <a16:rowId xmlns:a16="http://schemas.microsoft.com/office/drawing/2014/main" val="10006"/>
                  </a:ext>
                </a:extLst>
              </a:tr>
              <a:tr h="499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Acuvue</a:t>
                      </a:r>
                      <a:r>
                        <a:rPr lang="en-US" dirty="0"/>
                        <a:t> 1 Day Moist</a:t>
                      </a:r>
                    </a:p>
                    <a:p>
                      <a:endParaRPr lang="en-US" dirty="0"/>
                    </a:p>
                  </a:txBody>
                  <a:tcPr/>
                </a:tc>
                <a:tc>
                  <a:txBody>
                    <a:bodyPr/>
                    <a:lstStyle/>
                    <a:p>
                      <a:r>
                        <a:rPr lang="en-US" dirty="0"/>
                        <a:t>J&amp;J</a:t>
                      </a:r>
                    </a:p>
                  </a:txBody>
                  <a:tcPr/>
                </a:tc>
                <a:tc>
                  <a:txBody>
                    <a:bodyPr/>
                    <a:lstStyle/>
                    <a:p>
                      <a:r>
                        <a:rPr lang="en-US" dirty="0"/>
                        <a:t>Hydrogel,</a:t>
                      </a:r>
                      <a:r>
                        <a:rPr lang="en-US" baseline="0" dirty="0"/>
                        <a:t> 58%</a:t>
                      </a:r>
                      <a:endParaRPr lang="en-US" dirty="0"/>
                    </a:p>
                  </a:txBody>
                  <a:tcPr/>
                </a:tc>
                <a:tc>
                  <a:txBody>
                    <a:bodyPr/>
                    <a:lstStyle/>
                    <a:p>
                      <a:r>
                        <a:rPr lang="en-US" dirty="0"/>
                        <a:t>28.0</a:t>
                      </a:r>
                    </a:p>
                  </a:txBody>
                  <a:tcPr/>
                </a:tc>
                <a:tc>
                  <a:txBody>
                    <a:bodyPr/>
                    <a:lstStyle/>
                    <a:p>
                      <a:r>
                        <a:rPr lang="en-US" dirty="0"/>
                        <a:t>Daily</a:t>
                      </a:r>
                    </a:p>
                  </a:txBody>
                  <a:tcPr/>
                </a:tc>
                <a:tc>
                  <a:txBody>
                    <a:bodyPr/>
                    <a:lstStyle/>
                    <a:p>
                      <a:r>
                        <a:rPr lang="en-US" dirty="0"/>
                        <a:t>8.5, 9.0</a:t>
                      </a:r>
                    </a:p>
                  </a:txBody>
                  <a:tcPr/>
                </a:tc>
                <a:tc>
                  <a:txBody>
                    <a:bodyPr/>
                    <a:lstStyle/>
                    <a:p>
                      <a:r>
                        <a:rPr lang="en-US" dirty="0"/>
                        <a:t>14.2</a:t>
                      </a:r>
                    </a:p>
                  </a:txBody>
                  <a:tcPr/>
                </a:tc>
                <a:tc>
                  <a:txBody>
                    <a:bodyPr/>
                    <a:lstStyle/>
                    <a:p>
                      <a:r>
                        <a:rPr lang="en-US" dirty="0"/>
                        <a:t>$90</a:t>
                      </a:r>
                    </a:p>
                  </a:txBody>
                  <a:tcPr/>
                </a:tc>
                <a:extLst>
                  <a:ext uri="{0D108BD9-81ED-4DB2-BD59-A6C34878D82A}">
                    <a16:rowId xmlns:a16="http://schemas.microsoft.com/office/drawing/2014/main" val="10007"/>
                  </a:ext>
                </a:extLst>
              </a:tr>
              <a:tr h="0">
                <a:tc>
                  <a:txBody>
                    <a:bodyPr/>
                    <a:lstStyle/>
                    <a:p>
                      <a:r>
                        <a:rPr lang="en-US" dirty="0" err="1"/>
                        <a:t>Acuvue</a:t>
                      </a:r>
                      <a:r>
                        <a:rPr lang="en-US" dirty="0"/>
                        <a:t> </a:t>
                      </a:r>
                      <a:r>
                        <a:rPr lang="en-US" dirty="0" err="1"/>
                        <a:t>Oasys</a:t>
                      </a:r>
                      <a:r>
                        <a:rPr lang="en-US" baseline="0" dirty="0"/>
                        <a:t> 1 Day</a:t>
                      </a:r>
                      <a:endParaRPr lang="en-US" dirty="0"/>
                    </a:p>
                  </a:txBody>
                  <a:tcPr/>
                </a:tc>
                <a:tc>
                  <a:txBody>
                    <a:bodyPr/>
                    <a:lstStyle/>
                    <a:p>
                      <a:r>
                        <a:rPr lang="en-US" dirty="0"/>
                        <a:t>J&amp;J </a:t>
                      </a:r>
                    </a:p>
                  </a:txBody>
                  <a:tcPr/>
                </a:tc>
                <a:tc>
                  <a:txBody>
                    <a:bodyPr/>
                    <a:lstStyle/>
                    <a:p>
                      <a:r>
                        <a:rPr lang="en-US" dirty="0" err="1"/>
                        <a:t>SiHy</a:t>
                      </a:r>
                      <a:r>
                        <a:rPr lang="en-US" dirty="0"/>
                        <a:t>, 38%</a:t>
                      </a:r>
                    </a:p>
                  </a:txBody>
                  <a:tcPr/>
                </a:tc>
                <a:tc>
                  <a:txBody>
                    <a:bodyPr/>
                    <a:lstStyle/>
                    <a:p>
                      <a:r>
                        <a:rPr lang="en-US" dirty="0"/>
                        <a:t>103</a:t>
                      </a:r>
                    </a:p>
                  </a:txBody>
                  <a:tcPr/>
                </a:tc>
                <a:tc>
                  <a:txBody>
                    <a:bodyPr/>
                    <a:lstStyle/>
                    <a:p>
                      <a:r>
                        <a:rPr lang="en-US" dirty="0"/>
                        <a:t>Daily</a:t>
                      </a:r>
                    </a:p>
                  </a:txBody>
                  <a:tcPr/>
                </a:tc>
                <a:tc>
                  <a:txBody>
                    <a:bodyPr/>
                    <a:lstStyle/>
                    <a:p>
                      <a:r>
                        <a:rPr lang="en-US" dirty="0"/>
                        <a:t>8.5, 9.0</a:t>
                      </a:r>
                    </a:p>
                  </a:txBody>
                  <a:tcPr/>
                </a:tc>
                <a:tc>
                  <a:txBody>
                    <a:bodyPr/>
                    <a:lstStyle/>
                    <a:p>
                      <a:r>
                        <a:rPr lang="en-US" dirty="0"/>
                        <a:t>14.3</a:t>
                      </a:r>
                    </a:p>
                  </a:txBody>
                  <a:tcPr/>
                </a:tc>
                <a:tc>
                  <a:txBody>
                    <a:bodyPr/>
                    <a:lstStyle/>
                    <a:p>
                      <a:r>
                        <a:rPr lang="en-US" dirty="0"/>
                        <a:t>$115 ($920/</a:t>
                      </a:r>
                      <a:r>
                        <a:rPr lang="en-US" dirty="0" err="1"/>
                        <a:t>yr</a:t>
                      </a:r>
                      <a:r>
                        <a:rPr lang="en-US" dirty="0"/>
                        <a:t>)</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12930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a:t>
            </a:r>
          </a:p>
        </p:txBody>
      </p:sp>
      <p:sp>
        <p:nvSpPr>
          <p:cNvPr id="3" name="Content Placeholder 2"/>
          <p:cNvSpPr>
            <a:spLocks noGrp="1"/>
          </p:cNvSpPr>
          <p:nvPr>
            <p:ph idx="1"/>
          </p:nvPr>
        </p:nvSpPr>
        <p:spPr>
          <a:xfrm>
            <a:off x="549274" y="1600201"/>
            <a:ext cx="8594726" cy="4343400"/>
          </a:xfrm>
        </p:spPr>
        <p:txBody>
          <a:bodyPr>
            <a:normAutofit fontScale="92500"/>
          </a:bodyPr>
          <a:lstStyle/>
          <a:p>
            <a:r>
              <a:rPr lang="en-US" dirty="0"/>
              <a:t>Fitting Relationship Relating to </a:t>
            </a:r>
            <a:r>
              <a:rPr lang="en-US" dirty="0" err="1"/>
              <a:t>Sagital</a:t>
            </a:r>
            <a:r>
              <a:rPr lang="en-US" dirty="0"/>
              <a:t> Depth</a:t>
            </a:r>
          </a:p>
          <a:p>
            <a:pPr lvl="1"/>
            <a:r>
              <a:rPr lang="en-US" dirty="0" err="1"/>
              <a:t>Sagital</a:t>
            </a:r>
            <a:r>
              <a:rPr lang="en-US" dirty="0"/>
              <a:t> depth is the distance from the center of the base curve to the horizontal flat surface  </a:t>
            </a:r>
          </a:p>
          <a:p>
            <a:pPr lvl="1"/>
            <a:r>
              <a:rPr lang="en-US" dirty="0"/>
              <a:t>Base curve is the same for D2 and D3 but D2 has larger sag depth</a:t>
            </a:r>
          </a:p>
          <a:p>
            <a:pPr lvl="1"/>
            <a:r>
              <a:rPr lang="en-US" dirty="0"/>
              <a:t>If the lens diameter </a:t>
            </a:r>
            <a:r>
              <a:rPr lang="en-US" dirty="0">
                <a:latin typeface="Wingdings"/>
                <a:ea typeface="Wingdings"/>
                <a:cs typeface="Wingdings"/>
                <a:sym typeface="Wingdings"/>
              </a:rPr>
              <a:t></a:t>
            </a:r>
            <a:r>
              <a:rPr lang="en-US" dirty="0">
                <a:sym typeface="Wingdings"/>
              </a:rPr>
              <a:t>, then sag depth </a:t>
            </a:r>
            <a:r>
              <a:rPr lang="en-US" dirty="0">
                <a:latin typeface="Wingdings"/>
                <a:ea typeface="Wingdings"/>
                <a:cs typeface="Wingdings"/>
                <a:sym typeface="Wingdings"/>
              </a:rPr>
              <a:t></a:t>
            </a:r>
            <a:r>
              <a:rPr lang="en-US" dirty="0">
                <a:ea typeface="Wingdings"/>
                <a:cs typeface="Wingdings"/>
                <a:sym typeface="Wingdings"/>
              </a:rPr>
              <a:t> = a tighter lens</a:t>
            </a:r>
          </a:p>
          <a:p>
            <a:pPr lvl="1"/>
            <a:r>
              <a:rPr lang="en-US" dirty="0"/>
              <a:t>If the lens diameter </a:t>
            </a:r>
            <a:r>
              <a:rPr lang="en-US" dirty="0">
                <a:latin typeface="Wingdings"/>
                <a:ea typeface="Wingdings"/>
                <a:cs typeface="Wingdings"/>
                <a:sym typeface="Wingdings"/>
              </a:rPr>
              <a:t></a:t>
            </a:r>
            <a:r>
              <a:rPr lang="en-US" dirty="0">
                <a:sym typeface="Wingdings"/>
              </a:rPr>
              <a:t>, then sag depth </a:t>
            </a:r>
            <a:r>
              <a:rPr lang="en-US" dirty="0">
                <a:latin typeface="Wingdings"/>
                <a:ea typeface="Wingdings"/>
                <a:cs typeface="Wingdings"/>
                <a:sym typeface="Wingdings"/>
              </a:rPr>
              <a:t></a:t>
            </a:r>
            <a:r>
              <a:rPr lang="en-US" dirty="0">
                <a:ea typeface="Wingdings"/>
                <a:cs typeface="Wingdings"/>
                <a:sym typeface="Wingdings"/>
              </a:rPr>
              <a:t> = a looser lens</a:t>
            </a:r>
          </a:p>
          <a:p>
            <a:pPr lvl="1"/>
            <a:endParaRPr lang="en-US" dirty="0"/>
          </a:p>
          <a:p>
            <a:r>
              <a:rPr lang="en-US" dirty="0"/>
              <a:t>Fitting Relationship Relating to Base Curve Radius</a:t>
            </a:r>
          </a:p>
          <a:p>
            <a:pPr lvl="1"/>
            <a:r>
              <a:rPr lang="en-US" dirty="0"/>
              <a:t>Steeper BC = tighter fit (smaller in mm, larger in Diameter)</a:t>
            </a:r>
          </a:p>
          <a:p>
            <a:pPr lvl="1"/>
            <a:r>
              <a:rPr lang="en-US" dirty="0"/>
              <a:t>Flatter BC = looser fit (larger in mm, smaller in diameter)</a:t>
            </a:r>
          </a:p>
        </p:txBody>
      </p:sp>
      <p:pic>
        <p:nvPicPr>
          <p:cNvPr id="5" name="Picture 4">
            <a:extLst>
              <a:ext uri="{FF2B5EF4-FFF2-40B4-BE49-F238E27FC236}">
                <a16:creationId xmlns:a16="http://schemas.microsoft.com/office/drawing/2014/main" id="{AB8ED1E8-43B5-5740-A586-C467DDC2A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955" y="1192561"/>
            <a:ext cx="2071250" cy="815279"/>
          </a:xfrm>
          <a:prstGeom prst="rect">
            <a:avLst/>
          </a:prstGeom>
        </p:spPr>
      </p:pic>
    </p:spTree>
    <p:extLst>
      <p:ext uri="{BB962C8B-B14F-4D97-AF65-F5344CB8AC3E}">
        <p14:creationId xmlns:p14="http://schemas.microsoft.com/office/powerpoint/2010/main" val="162427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3-01 at 6.10.04 PM.png"/>
          <p:cNvPicPr>
            <a:picLocks noGrp="1" noChangeAspect="1"/>
          </p:cNvPicPr>
          <p:nvPr>
            <p:ph idx="1"/>
          </p:nvPr>
        </p:nvPicPr>
        <p:blipFill>
          <a:blip r:embed="rId2">
            <a:extLst>
              <a:ext uri="{28A0092B-C50C-407E-A947-70E740481C1C}">
                <a14:useLocalDpi xmlns:a14="http://schemas.microsoft.com/office/drawing/2010/main" val="0"/>
              </a:ext>
            </a:extLst>
          </a:blip>
          <a:srcRect l="-48799" r="-48799"/>
          <a:stretch>
            <a:fillRect/>
          </a:stretch>
        </p:blipFill>
        <p:spPr>
          <a:xfrm>
            <a:off x="0" y="107576"/>
            <a:ext cx="9144000" cy="6750424"/>
          </a:xfrm>
        </p:spPr>
      </p:pic>
    </p:spTree>
    <p:extLst>
      <p:ext uri="{BB962C8B-B14F-4D97-AF65-F5344CB8AC3E}">
        <p14:creationId xmlns:p14="http://schemas.microsoft.com/office/powerpoint/2010/main" val="294716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Dispensing and Follow up</a:t>
            </a:r>
          </a:p>
        </p:txBody>
      </p:sp>
      <p:sp>
        <p:nvSpPr>
          <p:cNvPr id="3" name="Content Placeholder 2"/>
          <p:cNvSpPr>
            <a:spLocks noGrp="1"/>
          </p:cNvSpPr>
          <p:nvPr>
            <p:ph idx="1"/>
          </p:nvPr>
        </p:nvSpPr>
        <p:spPr>
          <a:xfrm>
            <a:off x="549275" y="1600201"/>
            <a:ext cx="8042276" cy="4627228"/>
          </a:xfrm>
        </p:spPr>
        <p:txBody>
          <a:bodyPr>
            <a:normAutofit/>
          </a:bodyPr>
          <a:lstStyle/>
          <a:p>
            <a:r>
              <a:rPr lang="en-US" dirty="0"/>
              <a:t>Recommended Testing (assuming dispensing and fitting is not the same)</a:t>
            </a:r>
          </a:p>
          <a:p>
            <a:pPr lvl="1"/>
            <a:r>
              <a:rPr lang="en-US" dirty="0"/>
              <a:t>Entering Vas with pinhole</a:t>
            </a:r>
          </a:p>
          <a:p>
            <a:pPr lvl="1"/>
            <a:r>
              <a:rPr lang="en-US" dirty="0" err="1"/>
              <a:t>Biomicroscopy</a:t>
            </a:r>
            <a:endParaRPr lang="en-US" dirty="0"/>
          </a:p>
          <a:p>
            <a:pPr lvl="1"/>
            <a:r>
              <a:rPr lang="en-US" dirty="0"/>
              <a:t>Lens insertion</a:t>
            </a:r>
          </a:p>
          <a:p>
            <a:pPr lvl="1"/>
            <a:r>
              <a:rPr lang="en-US" dirty="0"/>
              <a:t>Visual acuity</a:t>
            </a:r>
          </a:p>
          <a:p>
            <a:pPr lvl="1"/>
            <a:r>
              <a:rPr lang="en-US" dirty="0"/>
              <a:t>Over refraction (spherical if ≥ 20/20)</a:t>
            </a:r>
          </a:p>
          <a:p>
            <a:pPr lvl="1"/>
            <a:r>
              <a:rPr lang="en-US" dirty="0"/>
              <a:t>Lens fit evaluation</a:t>
            </a:r>
          </a:p>
          <a:p>
            <a:pPr lvl="2"/>
            <a:r>
              <a:rPr lang="en-US" dirty="0"/>
              <a:t>Coverage </a:t>
            </a:r>
          </a:p>
          <a:p>
            <a:pPr lvl="2"/>
            <a:r>
              <a:rPr lang="en-US" dirty="0"/>
              <a:t>Centration</a:t>
            </a:r>
          </a:p>
          <a:p>
            <a:pPr lvl="2"/>
            <a:r>
              <a:rPr lang="en-US" dirty="0"/>
              <a:t>Movement</a:t>
            </a:r>
          </a:p>
          <a:p>
            <a:pPr lvl="2"/>
            <a:endParaRPr lang="en-US" dirty="0"/>
          </a:p>
        </p:txBody>
      </p:sp>
    </p:spTree>
    <p:extLst>
      <p:ext uri="{BB962C8B-B14F-4D97-AF65-F5344CB8AC3E}">
        <p14:creationId xmlns:p14="http://schemas.microsoft.com/office/powerpoint/2010/main" val="2165956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Dispensing and Follow Up	</a:t>
            </a:r>
          </a:p>
        </p:txBody>
      </p:sp>
      <p:sp>
        <p:nvSpPr>
          <p:cNvPr id="3" name="Content Placeholder 2"/>
          <p:cNvSpPr>
            <a:spLocks noGrp="1"/>
          </p:cNvSpPr>
          <p:nvPr>
            <p:ph idx="1"/>
          </p:nvPr>
        </p:nvSpPr>
        <p:spPr>
          <a:xfrm>
            <a:off x="549274" y="1600200"/>
            <a:ext cx="8375095" cy="4975129"/>
          </a:xfrm>
        </p:spPr>
        <p:txBody>
          <a:bodyPr>
            <a:normAutofit fontScale="62500" lnSpcReduction="20000"/>
          </a:bodyPr>
          <a:lstStyle/>
          <a:p>
            <a:r>
              <a:rPr lang="en-US" dirty="0"/>
              <a:t>Patient information</a:t>
            </a:r>
          </a:p>
          <a:p>
            <a:pPr marL="457200" indent="-457200">
              <a:buFont typeface="+mj-lt"/>
              <a:buAutoNum type="arabicPeriod"/>
            </a:pPr>
            <a:r>
              <a:rPr lang="en-US" dirty="0"/>
              <a:t>Informed consent</a:t>
            </a:r>
          </a:p>
          <a:p>
            <a:pPr marL="793750" lvl="1" indent="-457200"/>
            <a:r>
              <a:rPr lang="en-US" dirty="0"/>
              <a:t>Disclosing all abnormalities</a:t>
            </a:r>
          </a:p>
          <a:p>
            <a:pPr marL="793750" lvl="1" indent="-457200"/>
            <a:r>
              <a:rPr lang="en-US" dirty="0"/>
              <a:t>Risk of proposed treatment plan</a:t>
            </a:r>
          </a:p>
          <a:p>
            <a:pPr marL="793750" lvl="1" indent="-457200"/>
            <a:r>
              <a:rPr lang="en-US" dirty="0"/>
              <a:t>Alternative treatment options</a:t>
            </a:r>
          </a:p>
          <a:p>
            <a:pPr marL="457200" indent="-457200">
              <a:buFont typeface="+mj-lt"/>
              <a:buAutoNum type="arabicPeriod"/>
            </a:pPr>
            <a:r>
              <a:rPr lang="en-US" dirty="0"/>
              <a:t>Hygiene &amp; cosmetic use prior to lens handing</a:t>
            </a:r>
          </a:p>
          <a:p>
            <a:pPr marL="457200" indent="-457200">
              <a:buFont typeface="+mj-lt"/>
              <a:buAutoNum type="arabicPeriod"/>
            </a:pPr>
            <a:r>
              <a:rPr lang="en-US" dirty="0"/>
              <a:t>Lens case care (rinse, air dry, replace monthly)</a:t>
            </a:r>
          </a:p>
          <a:p>
            <a:pPr marL="457200" indent="-457200">
              <a:buFont typeface="+mj-lt"/>
              <a:buAutoNum type="arabicPeriod"/>
            </a:pPr>
            <a:r>
              <a:rPr lang="en-US" dirty="0"/>
              <a:t>Wearing schedule (“4+2”)</a:t>
            </a:r>
          </a:p>
          <a:p>
            <a:pPr marL="457200" indent="-457200">
              <a:buFont typeface="+mj-lt"/>
              <a:buAutoNum type="arabicPeriod"/>
            </a:pPr>
            <a:r>
              <a:rPr lang="en-US" dirty="0"/>
              <a:t>Lens care instructions</a:t>
            </a:r>
          </a:p>
          <a:p>
            <a:pPr marL="457200" indent="-457200">
              <a:buFont typeface="+mj-lt"/>
              <a:buAutoNum type="arabicPeriod"/>
            </a:pPr>
            <a:r>
              <a:rPr lang="en-US" dirty="0"/>
              <a:t>Lens insertion, removal, </a:t>
            </a:r>
            <a:r>
              <a:rPr lang="en-US" dirty="0" err="1"/>
              <a:t>recentering</a:t>
            </a:r>
            <a:endParaRPr lang="en-US" dirty="0"/>
          </a:p>
          <a:p>
            <a:pPr marL="457200" indent="-457200">
              <a:buFont typeface="+mj-lt"/>
              <a:buAutoNum type="arabicPeriod"/>
            </a:pPr>
            <a:r>
              <a:rPr lang="en-US" dirty="0"/>
              <a:t>Spectacle as a backup</a:t>
            </a:r>
          </a:p>
          <a:p>
            <a:pPr marL="457200" indent="-457200">
              <a:buFont typeface="+mj-lt"/>
              <a:buAutoNum type="arabicPeriod"/>
            </a:pPr>
            <a:r>
              <a:rPr lang="en-US" dirty="0"/>
              <a:t>Recall</a:t>
            </a:r>
          </a:p>
          <a:p>
            <a:pPr marL="457200" indent="-457200">
              <a:buFont typeface="+mj-lt"/>
              <a:buAutoNum type="arabicPeriod"/>
            </a:pPr>
            <a:r>
              <a:rPr lang="en-US" dirty="0"/>
              <a:t>After hours contact</a:t>
            </a:r>
          </a:p>
        </p:txBody>
      </p:sp>
    </p:spTree>
    <p:extLst>
      <p:ext uri="{BB962C8B-B14F-4D97-AF65-F5344CB8AC3E}">
        <p14:creationId xmlns:p14="http://schemas.microsoft.com/office/powerpoint/2010/main" val="1833253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Lens Care Components (CRADLE = Care, Rinse, And Disinfect Lenses Everyday)</a:t>
            </a:r>
          </a:p>
        </p:txBody>
      </p:sp>
      <p:sp>
        <p:nvSpPr>
          <p:cNvPr id="3" name="Content Placeholder 2"/>
          <p:cNvSpPr>
            <a:spLocks noGrp="1"/>
          </p:cNvSpPr>
          <p:nvPr>
            <p:ph idx="1"/>
          </p:nvPr>
        </p:nvSpPr>
        <p:spPr>
          <a:xfrm>
            <a:off x="278343" y="1600200"/>
            <a:ext cx="8611234" cy="5009919"/>
          </a:xfrm>
        </p:spPr>
        <p:txBody>
          <a:bodyPr>
            <a:normAutofit fontScale="77500" lnSpcReduction="20000"/>
          </a:bodyPr>
          <a:lstStyle/>
          <a:p>
            <a:pPr marL="0" indent="0">
              <a:buNone/>
            </a:pPr>
            <a:r>
              <a:rPr lang="en-US" b="1" dirty="0"/>
              <a:t>Daily Cleaner </a:t>
            </a:r>
            <a:r>
              <a:rPr lang="en-US" dirty="0"/>
              <a:t>– removes loosely bound foreign matter, usually with a surfactant</a:t>
            </a:r>
          </a:p>
          <a:p>
            <a:pPr marL="0" indent="0">
              <a:buNone/>
            </a:pPr>
            <a:r>
              <a:rPr lang="en-US" b="1" dirty="0"/>
              <a:t>Rinse</a:t>
            </a:r>
            <a:r>
              <a:rPr lang="en-US" dirty="0"/>
              <a:t>- removes daily cleaner, loosened deposits, microorganisms or to rinse after overnight storage</a:t>
            </a:r>
          </a:p>
          <a:p>
            <a:pPr marL="0" indent="0">
              <a:buNone/>
            </a:pPr>
            <a:r>
              <a:rPr lang="en-US" dirty="0"/>
              <a:t>1. Saline</a:t>
            </a:r>
          </a:p>
          <a:p>
            <a:pPr lvl="1"/>
            <a:r>
              <a:rPr lang="en-US" dirty="0"/>
              <a:t>Formerly preserved with </a:t>
            </a:r>
            <a:r>
              <a:rPr lang="en-US" dirty="0" err="1"/>
              <a:t>Thimersol</a:t>
            </a:r>
            <a:r>
              <a:rPr lang="en-US" dirty="0"/>
              <a:t> (mercury based) which is often toxic to the cornea </a:t>
            </a:r>
            <a:r>
              <a:rPr lang="en-US" dirty="0">
                <a:sym typeface="Wingdings" panose="05000000000000000000" pitchFamily="2" charset="2"/>
              </a:rPr>
              <a:t> preservatives today are less toxic to varying degrees (</a:t>
            </a:r>
            <a:r>
              <a:rPr lang="en-US" dirty="0" err="1">
                <a:sym typeface="Wingdings" panose="05000000000000000000" pitchFamily="2" charset="2"/>
              </a:rPr>
              <a:t>sorbic</a:t>
            </a:r>
            <a:r>
              <a:rPr lang="en-US" dirty="0">
                <a:sym typeface="Wingdings" panose="05000000000000000000" pitchFamily="2" charset="2"/>
              </a:rPr>
              <a:t> acid, potassium </a:t>
            </a:r>
            <a:r>
              <a:rPr lang="en-US" dirty="0" err="1">
                <a:sym typeface="Wingdings" panose="05000000000000000000" pitchFamily="2" charset="2"/>
              </a:rPr>
              <a:t>sorbate</a:t>
            </a:r>
            <a:r>
              <a:rPr lang="en-US" dirty="0">
                <a:sym typeface="Wingdings" panose="05000000000000000000" pitchFamily="2" charset="2"/>
              </a:rPr>
              <a:t>, </a:t>
            </a:r>
            <a:r>
              <a:rPr lang="en-US" dirty="0" err="1">
                <a:sym typeface="Wingdings" panose="05000000000000000000" pitchFamily="2" charset="2"/>
              </a:rPr>
              <a:t>polyquad</a:t>
            </a:r>
            <a:r>
              <a:rPr lang="en-US" dirty="0">
                <a:sym typeface="Wingdings" panose="05000000000000000000" pitchFamily="2" charset="2"/>
              </a:rPr>
              <a:t>, and </a:t>
            </a:r>
            <a:r>
              <a:rPr lang="en-US" dirty="0" err="1">
                <a:sym typeface="Wingdings" panose="05000000000000000000" pitchFamily="2" charset="2"/>
              </a:rPr>
              <a:t>biguanide</a:t>
            </a:r>
            <a:r>
              <a:rPr lang="en-US" dirty="0">
                <a:sym typeface="Wingdings" panose="05000000000000000000" pitchFamily="2" charset="2"/>
              </a:rPr>
              <a:t> (</a:t>
            </a:r>
            <a:r>
              <a:rPr lang="en-US" dirty="0" err="1">
                <a:sym typeface="Wingdings" panose="05000000000000000000" pitchFamily="2" charset="2"/>
              </a:rPr>
              <a:t>dymed</a:t>
            </a:r>
            <a:r>
              <a:rPr lang="en-US" dirty="0">
                <a:sym typeface="Wingdings" panose="05000000000000000000" pitchFamily="2" charset="2"/>
              </a:rPr>
              <a:t>))</a:t>
            </a:r>
          </a:p>
          <a:p>
            <a:pPr lvl="1"/>
            <a:r>
              <a:rPr lang="en-US" dirty="0">
                <a:sym typeface="Wingdings" panose="05000000000000000000" pitchFamily="2" charset="2"/>
              </a:rPr>
              <a:t>Unpreserved formerly made with distilled water &amp; </a:t>
            </a:r>
            <a:r>
              <a:rPr lang="en-US" dirty="0" err="1">
                <a:sym typeface="Wingdings" panose="05000000000000000000" pitchFamily="2" charset="2"/>
              </a:rPr>
              <a:t>NaCl</a:t>
            </a:r>
            <a:r>
              <a:rPr lang="en-US" dirty="0">
                <a:sym typeface="Wingdings" panose="05000000000000000000" pitchFamily="2" charset="2"/>
              </a:rPr>
              <a:t> tablets (“home-made”)  discontinued because its use was associated with serious ocular infection (</a:t>
            </a:r>
            <a:r>
              <a:rPr lang="en-US" dirty="0" err="1">
                <a:sym typeface="Wingdings" panose="05000000000000000000" pitchFamily="2" charset="2"/>
              </a:rPr>
              <a:t>Acanthamoeba</a:t>
            </a:r>
            <a:r>
              <a:rPr lang="en-US" dirty="0">
                <a:sym typeface="Wingdings" panose="05000000000000000000" pitchFamily="2" charset="2"/>
              </a:rPr>
              <a:t> Keratitis)</a:t>
            </a:r>
          </a:p>
          <a:p>
            <a:pPr lvl="1"/>
            <a:r>
              <a:rPr lang="en-US" dirty="0">
                <a:sym typeface="Wingdings" panose="05000000000000000000" pitchFamily="2" charset="2"/>
              </a:rPr>
              <a:t>Unpreserved saline is available today via 1) unit dose vials, 2) aerosol containers 3)special buffering system with anti-microbial activity</a:t>
            </a:r>
            <a:endParaRPr lang="en-US" dirty="0"/>
          </a:p>
          <a:p>
            <a:pPr marL="0" indent="0">
              <a:buNone/>
            </a:pPr>
            <a:r>
              <a:rPr lang="en-US" dirty="0"/>
              <a:t>2. Multipurpose Solution with common preservatives</a:t>
            </a:r>
          </a:p>
          <a:p>
            <a:pPr lvl="1"/>
            <a:r>
              <a:rPr lang="en-US" dirty="0" err="1"/>
              <a:t>Timersol</a:t>
            </a:r>
            <a:r>
              <a:rPr lang="en-US" dirty="0"/>
              <a:t>, </a:t>
            </a:r>
            <a:r>
              <a:rPr lang="en-US" dirty="0" err="1"/>
              <a:t>sorbic</a:t>
            </a:r>
            <a:r>
              <a:rPr lang="en-US" dirty="0"/>
              <a:t> acid, benzyl alcohol, </a:t>
            </a:r>
            <a:r>
              <a:rPr lang="en-US" b="1" dirty="0" err="1"/>
              <a:t>polyaminopropyl</a:t>
            </a:r>
            <a:r>
              <a:rPr lang="en-US" b="1" dirty="0"/>
              <a:t> </a:t>
            </a:r>
            <a:r>
              <a:rPr lang="en-US" b="1" dirty="0" err="1"/>
              <a:t>biguanide</a:t>
            </a:r>
            <a:r>
              <a:rPr lang="en-US" b="1" dirty="0"/>
              <a:t> (PAPB)/</a:t>
            </a:r>
            <a:r>
              <a:rPr lang="en-US" b="1" dirty="0" err="1"/>
              <a:t>Dymed</a:t>
            </a:r>
            <a:r>
              <a:rPr lang="en-US" b="1" dirty="0"/>
              <a:t>, </a:t>
            </a:r>
            <a:r>
              <a:rPr lang="en-US" b="1" dirty="0" err="1"/>
              <a:t>Polyquad</a:t>
            </a:r>
            <a:r>
              <a:rPr lang="en-US" b="1" dirty="0"/>
              <a:t>, </a:t>
            </a:r>
            <a:r>
              <a:rPr lang="en-US" b="1" dirty="0" err="1"/>
              <a:t>Aldox</a:t>
            </a:r>
            <a:r>
              <a:rPr lang="en-US" dirty="0"/>
              <a:t>, </a:t>
            </a:r>
            <a:r>
              <a:rPr lang="en-US" dirty="0" err="1"/>
              <a:t>polyhexanide</a:t>
            </a:r>
            <a:endParaRPr lang="en-US" dirty="0"/>
          </a:p>
          <a:p>
            <a:endParaRPr lang="en-US" dirty="0"/>
          </a:p>
        </p:txBody>
      </p:sp>
    </p:spTree>
    <p:extLst>
      <p:ext uri="{BB962C8B-B14F-4D97-AF65-F5344CB8AC3E}">
        <p14:creationId xmlns:p14="http://schemas.microsoft.com/office/powerpoint/2010/main" val="140718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Contact Lenses</a:t>
            </a:r>
          </a:p>
        </p:txBody>
      </p:sp>
      <p:sp>
        <p:nvSpPr>
          <p:cNvPr id="3" name="Content Placeholder 2"/>
          <p:cNvSpPr>
            <a:spLocks noGrp="1"/>
          </p:cNvSpPr>
          <p:nvPr>
            <p:ph idx="1"/>
          </p:nvPr>
        </p:nvSpPr>
        <p:spPr>
          <a:xfrm>
            <a:off x="549275" y="1600201"/>
            <a:ext cx="8042276" cy="4908078"/>
          </a:xfrm>
        </p:spPr>
        <p:txBody>
          <a:bodyPr>
            <a:normAutofit fontScale="92500" lnSpcReduction="10000"/>
          </a:bodyPr>
          <a:lstStyle/>
          <a:p>
            <a:r>
              <a:rPr lang="en-US" dirty="0"/>
              <a:t>1963 Otto </a:t>
            </a:r>
            <a:r>
              <a:rPr lang="en-US" dirty="0" err="1"/>
              <a:t>Wichterle</a:t>
            </a:r>
            <a:r>
              <a:rPr lang="en-US" dirty="0"/>
              <a:t> and Dr. </a:t>
            </a:r>
            <a:r>
              <a:rPr lang="en-US" dirty="0" err="1"/>
              <a:t>Drahoslav</a:t>
            </a:r>
            <a:r>
              <a:rPr lang="en-US" dirty="0"/>
              <a:t>  </a:t>
            </a:r>
            <a:r>
              <a:rPr lang="en-US" dirty="0" err="1"/>
              <a:t>masde</a:t>
            </a:r>
            <a:r>
              <a:rPr lang="en-US" dirty="0"/>
              <a:t> first soft contact lens called HEMA (</a:t>
            </a:r>
            <a:r>
              <a:rPr lang="en-US" dirty="0" err="1"/>
              <a:t>hydroxyethyl</a:t>
            </a:r>
            <a:r>
              <a:rPr lang="en-US" dirty="0"/>
              <a:t> methacrylate)</a:t>
            </a:r>
          </a:p>
          <a:p>
            <a:r>
              <a:rPr lang="en-US" dirty="0"/>
              <a:t>1968 FDA classifies all contact lenses as Drugs</a:t>
            </a:r>
          </a:p>
          <a:p>
            <a:r>
              <a:rPr lang="en-US" dirty="0"/>
              <a:t>1971 first FDA approved daily wear contact lens</a:t>
            </a:r>
          </a:p>
          <a:p>
            <a:r>
              <a:rPr lang="en-US" dirty="0"/>
              <a:t>1978 - The Medical Devices Act of 1976 reclassifies hydrogel contact lenses as medical devices</a:t>
            </a:r>
          </a:p>
          <a:p>
            <a:r>
              <a:rPr lang="en-US" dirty="0"/>
              <a:t>1987 Disposable lenses were introduced to United states </a:t>
            </a:r>
          </a:p>
          <a:p>
            <a:r>
              <a:rPr lang="en-US" dirty="0"/>
              <a:t>1999 modern Silicone Hydrogel Lenses entered market</a:t>
            </a:r>
          </a:p>
          <a:p>
            <a:r>
              <a:rPr lang="en-US" dirty="0"/>
              <a:t>2001 FDA expanded this approval to a maximum of 30 day wear, based on safety evidence outside of the US</a:t>
            </a:r>
          </a:p>
          <a:p>
            <a:endParaRPr lang="en-US" dirty="0"/>
          </a:p>
        </p:txBody>
      </p:sp>
    </p:spTree>
    <p:extLst>
      <p:ext uri="{BB962C8B-B14F-4D97-AF65-F5344CB8AC3E}">
        <p14:creationId xmlns:p14="http://schemas.microsoft.com/office/powerpoint/2010/main" val="3388015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 Care Components </a:t>
            </a:r>
          </a:p>
        </p:txBody>
      </p:sp>
      <p:sp>
        <p:nvSpPr>
          <p:cNvPr id="3" name="Content Placeholder 2"/>
          <p:cNvSpPr>
            <a:spLocks noGrp="1"/>
          </p:cNvSpPr>
          <p:nvPr>
            <p:ph idx="1"/>
          </p:nvPr>
        </p:nvSpPr>
        <p:spPr>
          <a:xfrm>
            <a:off x="330532" y="1600200"/>
            <a:ext cx="8489459" cy="4940340"/>
          </a:xfrm>
        </p:spPr>
        <p:txBody>
          <a:bodyPr>
            <a:normAutofit fontScale="70000" lnSpcReduction="20000"/>
          </a:bodyPr>
          <a:lstStyle/>
          <a:p>
            <a:pPr marL="0" indent="0">
              <a:buNone/>
            </a:pPr>
            <a:r>
              <a:rPr lang="en-US" b="1" dirty="0"/>
              <a:t>Disinfectants</a:t>
            </a:r>
            <a:r>
              <a:rPr lang="en-US" dirty="0"/>
              <a:t> – kill or deactivates potentially pathogenic organisms</a:t>
            </a:r>
          </a:p>
          <a:p>
            <a:pPr marL="514350" indent="-514350">
              <a:buFont typeface="+mj-lt"/>
              <a:buAutoNum type="arabicPeriod"/>
            </a:pPr>
            <a:r>
              <a:rPr lang="en-US" dirty="0"/>
              <a:t>Chemical </a:t>
            </a:r>
          </a:p>
          <a:p>
            <a:pPr lvl="1"/>
            <a:r>
              <a:rPr lang="en-US" dirty="0"/>
              <a:t>Preservatives may be toxic to the eye</a:t>
            </a:r>
          </a:p>
          <a:p>
            <a:pPr lvl="1"/>
            <a:r>
              <a:rPr lang="en-US" dirty="0"/>
              <a:t>May be used on all lens types &amp; has little effect on life of the lens</a:t>
            </a:r>
          </a:p>
          <a:p>
            <a:pPr lvl="1"/>
            <a:r>
              <a:rPr lang="en-US" dirty="0"/>
              <a:t>Surfactant cleaning is an important precursor to disinfection </a:t>
            </a:r>
          </a:p>
          <a:p>
            <a:pPr lvl="1"/>
            <a:r>
              <a:rPr lang="en-US" dirty="0"/>
              <a:t>Chemical disinfection has a negligible effect on </a:t>
            </a:r>
            <a:r>
              <a:rPr lang="en-US" dirty="0" err="1"/>
              <a:t>acanthamoeba</a:t>
            </a:r>
            <a:endParaRPr lang="en-US" dirty="0"/>
          </a:p>
          <a:p>
            <a:pPr lvl="1"/>
            <a:r>
              <a:rPr lang="en-US" dirty="0"/>
              <a:t>Most prevalent today</a:t>
            </a:r>
          </a:p>
          <a:p>
            <a:pPr marL="514350" indent="-514350">
              <a:buFont typeface="+mj-lt"/>
              <a:buAutoNum type="arabicPeriod"/>
            </a:pPr>
            <a:r>
              <a:rPr lang="en-US" dirty="0"/>
              <a:t>Oxidative</a:t>
            </a:r>
          </a:p>
          <a:p>
            <a:pPr lvl="1"/>
            <a:r>
              <a:rPr lang="en-US" dirty="0"/>
              <a:t>Proven efficacy (well documented)</a:t>
            </a:r>
          </a:p>
          <a:p>
            <a:pPr lvl="1"/>
            <a:r>
              <a:rPr lang="en-US" dirty="0"/>
              <a:t>Eliminates preservative sensitivities</a:t>
            </a:r>
          </a:p>
          <a:p>
            <a:pPr lvl="1"/>
            <a:r>
              <a:rPr lang="en-US" dirty="0"/>
              <a:t>Some patients may experience irritation from residual peroxide</a:t>
            </a:r>
          </a:p>
          <a:p>
            <a:pPr lvl="1"/>
            <a:r>
              <a:rPr lang="en-US" dirty="0"/>
              <a:t>CDC condoned as effective against AIDS/HIV virus</a:t>
            </a:r>
          </a:p>
          <a:p>
            <a:pPr marL="514350" indent="-514350">
              <a:buFont typeface="+mj-lt"/>
              <a:buAutoNum type="arabicPeriod"/>
            </a:pPr>
            <a:r>
              <a:rPr lang="en-US" dirty="0"/>
              <a:t>Thermal (Heat)</a:t>
            </a:r>
          </a:p>
          <a:p>
            <a:pPr lvl="1"/>
            <a:r>
              <a:rPr lang="en-US" b="1" dirty="0"/>
              <a:t>Disinfection </a:t>
            </a:r>
            <a:r>
              <a:rPr lang="en-US" dirty="0"/>
              <a:t>-- 80°C for 10 min – </a:t>
            </a:r>
            <a:r>
              <a:rPr lang="en-US" b="1" dirty="0"/>
              <a:t>does NOT kill spores</a:t>
            </a:r>
          </a:p>
          <a:p>
            <a:pPr lvl="1"/>
            <a:r>
              <a:rPr lang="en-US" b="1" dirty="0" err="1"/>
              <a:t>Steriliazation</a:t>
            </a:r>
            <a:r>
              <a:rPr lang="en-US" dirty="0"/>
              <a:t> -- 121°C for 15 min at 15 psi wen the lens is manufactured – </a:t>
            </a:r>
            <a:r>
              <a:rPr lang="en-US" b="1" dirty="0"/>
              <a:t>Kills spores </a:t>
            </a:r>
          </a:p>
          <a:p>
            <a:endParaRPr lang="en-US" dirty="0"/>
          </a:p>
        </p:txBody>
      </p:sp>
    </p:spTree>
    <p:extLst>
      <p:ext uri="{BB962C8B-B14F-4D97-AF65-F5344CB8AC3E}">
        <p14:creationId xmlns:p14="http://schemas.microsoft.com/office/powerpoint/2010/main" val="622573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Screen Shot 2017-03-02 at 6.18.20 AM.png"/>
          <p:cNvPicPr>
            <a:picLocks noGrp="1" noChangeAspect="1"/>
          </p:cNvPicPr>
          <p:nvPr>
            <p:ph idx="1"/>
          </p:nvPr>
        </p:nvPicPr>
        <p:blipFill>
          <a:blip r:embed="rId2">
            <a:extLst>
              <a:ext uri="{28A0092B-C50C-407E-A947-70E740481C1C}">
                <a14:useLocalDpi xmlns:a14="http://schemas.microsoft.com/office/drawing/2010/main" val="0"/>
              </a:ext>
            </a:extLst>
          </a:blip>
          <a:srcRect t="-27422" b="-27422"/>
          <a:stretch>
            <a:fillRect/>
          </a:stretch>
        </p:blipFill>
        <p:spPr>
          <a:xfrm>
            <a:off x="2200204" y="-361716"/>
            <a:ext cx="2790825" cy="4101653"/>
          </a:xfrm>
        </p:spPr>
      </p:pic>
      <p:pic>
        <p:nvPicPr>
          <p:cNvPr id="4" name="Picture 3" descr="Screen Shot 2017-03-02 at 6.17.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36" y="0"/>
            <a:ext cx="2018145" cy="4522714"/>
          </a:xfrm>
          <a:prstGeom prst="rect">
            <a:avLst/>
          </a:prstGeom>
        </p:spPr>
      </p:pic>
      <p:pic>
        <p:nvPicPr>
          <p:cNvPr id="5" name="Picture 4" descr="Screen Shot 2017-03-02 at 6.17.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029" y="0"/>
            <a:ext cx="4152971" cy="4209603"/>
          </a:xfrm>
          <a:prstGeom prst="rect">
            <a:avLst/>
          </a:prstGeom>
        </p:spPr>
      </p:pic>
      <p:pic>
        <p:nvPicPr>
          <p:cNvPr id="9" name="Picture 8" descr="Screen Shot 2017-03-02 at 6.18.0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4406900"/>
            <a:ext cx="3810000" cy="2451100"/>
          </a:xfrm>
          <a:prstGeom prst="rect">
            <a:avLst/>
          </a:prstGeom>
        </p:spPr>
      </p:pic>
      <p:pic>
        <p:nvPicPr>
          <p:cNvPr id="11" name="Picture 10" descr="Screen Shot 2017-03-02 at 6.18.3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2798" y="3746706"/>
            <a:ext cx="2448231" cy="3111294"/>
          </a:xfrm>
          <a:prstGeom prst="rect">
            <a:avLst/>
          </a:prstGeom>
        </p:spPr>
      </p:pic>
      <p:pic>
        <p:nvPicPr>
          <p:cNvPr id="12" name="Picture 11" descr="Screen Shot 2017-03-02 at 6.18.57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51" y="4406900"/>
            <a:ext cx="2207630" cy="2338776"/>
          </a:xfrm>
          <a:prstGeom prst="rect">
            <a:avLst/>
          </a:prstGeom>
        </p:spPr>
      </p:pic>
    </p:spTree>
    <p:extLst>
      <p:ext uri="{BB962C8B-B14F-4D97-AF65-F5344CB8AC3E}">
        <p14:creationId xmlns:p14="http://schemas.microsoft.com/office/powerpoint/2010/main" val="4221048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Rewetting drops	</a:t>
            </a:r>
          </a:p>
        </p:txBody>
      </p:sp>
      <p:sp>
        <p:nvSpPr>
          <p:cNvPr id="3" name="Content Placeholder 2"/>
          <p:cNvSpPr>
            <a:spLocks noGrp="1"/>
          </p:cNvSpPr>
          <p:nvPr>
            <p:ph idx="1"/>
          </p:nvPr>
        </p:nvSpPr>
        <p:spPr/>
        <p:txBody>
          <a:bodyPr>
            <a:normAutofit/>
          </a:bodyPr>
          <a:lstStyle/>
          <a:p>
            <a:r>
              <a:rPr lang="en-US" dirty="0"/>
              <a:t>Utilized with symptomatic patient</a:t>
            </a:r>
          </a:p>
          <a:p>
            <a:r>
              <a:rPr lang="en-US" dirty="0"/>
              <a:t>Recommend with extended wear</a:t>
            </a:r>
          </a:p>
          <a:p>
            <a:r>
              <a:rPr lang="en-US" dirty="0"/>
              <a:t>Do not substitute with cleaning lenses</a:t>
            </a:r>
          </a:p>
          <a:p>
            <a:r>
              <a:rPr lang="en-US" dirty="0"/>
              <a:t>Functions</a:t>
            </a:r>
          </a:p>
          <a:p>
            <a:pPr lvl="1"/>
            <a:r>
              <a:rPr lang="en-US" dirty="0"/>
              <a:t>Rehydrates lens</a:t>
            </a:r>
          </a:p>
          <a:p>
            <a:pPr lvl="1"/>
            <a:r>
              <a:rPr lang="en-US" dirty="0"/>
              <a:t>Alleviates discomfort</a:t>
            </a:r>
          </a:p>
          <a:p>
            <a:pPr lvl="1"/>
            <a:r>
              <a:rPr lang="en-US" dirty="0"/>
              <a:t>Flushes debris from the lens &amp; eye</a:t>
            </a:r>
          </a:p>
          <a:p>
            <a:endParaRPr lang="en-US" dirty="0"/>
          </a:p>
        </p:txBody>
      </p:sp>
    </p:spTree>
    <p:extLst>
      <p:ext uri="{BB962C8B-B14F-4D97-AF65-F5344CB8AC3E}">
        <p14:creationId xmlns:p14="http://schemas.microsoft.com/office/powerpoint/2010/main" val="3522279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9275" y="1600201"/>
            <a:ext cx="1973208" cy="2678982"/>
          </a:xfrm>
        </p:spPr>
        <p:txBody>
          <a:bodyPr/>
          <a:lstStyle/>
          <a:p>
            <a:endParaRPr lang="en-US" dirty="0"/>
          </a:p>
        </p:txBody>
      </p:sp>
      <p:pic>
        <p:nvPicPr>
          <p:cNvPr id="4" name="Picture 3" descr="Screen Shot 2017-03-02 at 6.19.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456" y="4279183"/>
            <a:ext cx="3224535" cy="2436315"/>
          </a:xfrm>
          <a:prstGeom prst="rect">
            <a:avLst/>
          </a:prstGeom>
        </p:spPr>
      </p:pic>
      <p:pic>
        <p:nvPicPr>
          <p:cNvPr id="5" name="Picture 4" descr="Screen Shot 2017-03-02 at 6.19.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545" y="475369"/>
            <a:ext cx="2479446" cy="3322795"/>
          </a:xfrm>
          <a:prstGeom prst="rect">
            <a:avLst/>
          </a:prstGeom>
        </p:spPr>
      </p:pic>
      <p:pic>
        <p:nvPicPr>
          <p:cNvPr id="6" name="Picture 5" descr="Screen Shot 2017-03-02 at 6.19.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1733" y="1600201"/>
            <a:ext cx="2984723" cy="3608002"/>
          </a:xfrm>
          <a:prstGeom prst="rect">
            <a:avLst/>
          </a:prstGeom>
        </p:spPr>
      </p:pic>
      <p:pic>
        <p:nvPicPr>
          <p:cNvPr id="7" name="Picture 6" descr="Screen Shot 2017-03-02 at 6.19.4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986" y="3798164"/>
            <a:ext cx="2130497" cy="2750003"/>
          </a:xfrm>
          <a:prstGeom prst="rect">
            <a:avLst/>
          </a:prstGeom>
        </p:spPr>
      </p:pic>
      <p:pic>
        <p:nvPicPr>
          <p:cNvPr id="8" name="Picture 7" descr="Screen Shot 2017-03-02 at 6.19.4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986" y="-38108"/>
            <a:ext cx="1952697" cy="3836272"/>
          </a:xfrm>
          <a:prstGeom prst="rect">
            <a:avLst/>
          </a:prstGeom>
        </p:spPr>
      </p:pic>
    </p:spTree>
    <p:extLst>
      <p:ext uri="{BB962C8B-B14F-4D97-AF65-F5344CB8AC3E}">
        <p14:creationId xmlns:p14="http://schemas.microsoft.com/office/powerpoint/2010/main" val="2747793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lenses for Part time wearers</a:t>
            </a:r>
          </a:p>
        </p:txBody>
      </p:sp>
      <p:sp>
        <p:nvSpPr>
          <p:cNvPr id="3" name="Content Placeholder 2"/>
          <p:cNvSpPr>
            <a:spLocks noGrp="1"/>
          </p:cNvSpPr>
          <p:nvPr>
            <p:ph idx="1"/>
          </p:nvPr>
        </p:nvSpPr>
        <p:spPr/>
        <p:txBody>
          <a:bodyPr>
            <a:normAutofit/>
          </a:bodyPr>
          <a:lstStyle/>
          <a:p>
            <a:r>
              <a:rPr lang="en-US" dirty="0"/>
              <a:t>Clean and disinfect at least every 30 days (recommended by manufacturers) – realistically should be every week</a:t>
            </a:r>
          </a:p>
          <a:p>
            <a:r>
              <a:rPr lang="en-US" dirty="0"/>
              <a:t>Lens Storage case – replace periodically (CDC recommends every 3 months)</a:t>
            </a:r>
          </a:p>
          <a:p>
            <a:r>
              <a:rPr lang="en-US" dirty="0"/>
              <a:t>Clean and disinfect within 24 hours of reapplication</a:t>
            </a:r>
          </a:p>
          <a:p>
            <a:r>
              <a:rPr lang="en-US" dirty="0"/>
              <a:t>Identify which lens care system are better for long-term storage</a:t>
            </a:r>
          </a:p>
          <a:p>
            <a:endParaRPr lang="en-US" dirty="0"/>
          </a:p>
        </p:txBody>
      </p:sp>
    </p:spTree>
    <p:extLst>
      <p:ext uri="{BB962C8B-B14F-4D97-AF65-F5344CB8AC3E}">
        <p14:creationId xmlns:p14="http://schemas.microsoft.com/office/powerpoint/2010/main" val="1759080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3-02 at 6.22.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95805" cy="3496406"/>
          </a:xfrm>
          <a:prstGeom prst="rect">
            <a:avLst/>
          </a:prstGeom>
        </p:spPr>
      </p:pic>
      <p:pic>
        <p:nvPicPr>
          <p:cNvPr id="3" name="Picture 2" descr="Screen Shot 2017-03-02 at 6.23.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805" y="595391"/>
            <a:ext cx="3771900" cy="2044700"/>
          </a:xfrm>
          <a:prstGeom prst="rect">
            <a:avLst/>
          </a:prstGeom>
        </p:spPr>
      </p:pic>
      <p:pic>
        <p:nvPicPr>
          <p:cNvPr id="4" name="Picture 3" descr="Screen Shot 2017-03-02 at 6.23.5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248" y="3873048"/>
            <a:ext cx="7116164" cy="2584865"/>
          </a:xfrm>
          <a:prstGeom prst="rect">
            <a:avLst/>
          </a:prstGeom>
        </p:spPr>
      </p:pic>
    </p:spTree>
    <p:extLst>
      <p:ext uri="{BB962C8B-B14F-4D97-AF65-F5344CB8AC3E}">
        <p14:creationId xmlns:p14="http://schemas.microsoft.com/office/powerpoint/2010/main" val="4269001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pearls of Lens care system</a:t>
            </a:r>
          </a:p>
        </p:txBody>
      </p:sp>
      <p:sp>
        <p:nvSpPr>
          <p:cNvPr id="3" name="Content Placeholder 2"/>
          <p:cNvSpPr>
            <a:spLocks noGrp="1"/>
          </p:cNvSpPr>
          <p:nvPr>
            <p:ph idx="1"/>
          </p:nvPr>
        </p:nvSpPr>
        <p:spPr/>
        <p:txBody>
          <a:bodyPr>
            <a:normAutofit fontScale="92500" lnSpcReduction="10000"/>
          </a:bodyPr>
          <a:lstStyle/>
          <a:p>
            <a:r>
              <a:rPr lang="en-US" dirty="0"/>
              <a:t>Conventional wear – consider periodic cleaners and/or oxidative</a:t>
            </a:r>
          </a:p>
          <a:p>
            <a:r>
              <a:rPr lang="en-US" dirty="0"/>
              <a:t>Planned replacement/2 weeks or more frequent – multi-purpose solution</a:t>
            </a:r>
          </a:p>
          <a:p>
            <a:r>
              <a:rPr lang="en-US" dirty="0"/>
              <a:t>Patients with allergies – oxidative (hydrogen peroxide); use with preservative free saline</a:t>
            </a:r>
          </a:p>
          <a:p>
            <a:r>
              <a:rPr lang="en-US" dirty="0"/>
              <a:t>Patients with protein deposits – periodic cleaner or more frequent replacement</a:t>
            </a:r>
          </a:p>
          <a:p>
            <a:r>
              <a:rPr lang="en-US" dirty="0"/>
              <a:t>Patients with lipid deposits – alcohol based cleaner or more frequent replacement</a:t>
            </a:r>
          </a:p>
          <a:p>
            <a:endParaRPr lang="en-US" dirty="0"/>
          </a:p>
        </p:txBody>
      </p:sp>
    </p:spTree>
    <p:extLst>
      <p:ext uri="{BB962C8B-B14F-4D97-AF65-F5344CB8AC3E}">
        <p14:creationId xmlns:p14="http://schemas.microsoft.com/office/powerpoint/2010/main" val="2296298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Astigmatic Compensation</a:t>
            </a:r>
          </a:p>
        </p:txBody>
      </p:sp>
      <p:sp>
        <p:nvSpPr>
          <p:cNvPr id="3" name="Content Placeholder 2"/>
          <p:cNvSpPr>
            <a:spLocks noGrp="1"/>
          </p:cNvSpPr>
          <p:nvPr>
            <p:ph idx="1"/>
          </p:nvPr>
        </p:nvSpPr>
        <p:spPr/>
        <p:txBody>
          <a:bodyPr/>
          <a:lstStyle/>
          <a:p>
            <a:r>
              <a:rPr lang="en-US" dirty="0"/>
              <a:t>A pneumonic device for compensation of axis for astigmatic contact lens correction is “LARS”</a:t>
            </a:r>
          </a:p>
          <a:p>
            <a:r>
              <a:rPr lang="en-US" dirty="0"/>
              <a:t>It is measured from the vantage point of the practitioner viewing the patient and always related to the SPECTACLE prescription (vision correction) rather than the trial lens</a:t>
            </a:r>
          </a:p>
          <a:p>
            <a:r>
              <a:rPr lang="en-US" dirty="0"/>
              <a:t>LARS = Left Add Right Subtract</a:t>
            </a:r>
          </a:p>
          <a:p>
            <a:r>
              <a:rPr lang="en-US" dirty="0"/>
              <a:t>Remember 1 clock hour = 30°</a:t>
            </a:r>
          </a:p>
        </p:txBody>
      </p:sp>
      <p:pic>
        <p:nvPicPr>
          <p:cNvPr id="4" name="Picture 3" descr="Screen Shot 2017-03-01 at 7.28.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02" y="4313886"/>
            <a:ext cx="3298798" cy="2415391"/>
          </a:xfrm>
          <a:prstGeom prst="rect">
            <a:avLst/>
          </a:prstGeom>
        </p:spPr>
      </p:pic>
    </p:spTree>
    <p:extLst>
      <p:ext uri="{BB962C8B-B14F-4D97-AF65-F5344CB8AC3E}">
        <p14:creationId xmlns:p14="http://schemas.microsoft.com/office/powerpoint/2010/main" val="4047768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 Stabilizing Techniques (soft toric CL)</a:t>
            </a:r>
          </a:p>
        </p:txBody>
      </p:sp>
      <p:sp>
        <p:nvSpPr>
          <p:cNvPr id="3" name="Content Placeholder 2"/>
          <p:cNvSpPr>
            <a:spLocks noGrp="1"/>
          </p:cNvSpPr>
          <p:nvPr>
            <p:ph idx="1"/>
          </p:nvPr>
        </p:nvSpPr>
        <p:spPr>
          <a:xfrm>
            <a:off x="288328" y="2091611"/>
            <a:ext cx="8042276" cy="4505463"/>
          </a:xfrm>
        </p:spPr>
        <p:txBody>
          <a:bodyPr>
            <a:normAutofit lnSpcReduction="10000"/>
          </a:bodyPr>
          <a:lstStyle/>
          <a:p>
            <a:pPr marL="514350" indent="-514350">
              <a:buFont typeface="+mj-lt"/>
              <a:buAutoNum type="arabicPeriod"/>
            </a:pPr>
            <a:r>
              <a:rPr lang="en-US" dirty="0"/>
              <a:t>Prism Ballasting</a:t>
            </a:r>
          </a:p>
          <a:p>
            <a:pPr lvl="1"/>
            <a:r>
              <a:rPr lang="en-US" dirty="0"/>
              <a:t>Thick part on bottom, more common</a:t>
            </a:r>
          </a:p>
          <a:p>
            <a:pPr marL="349250" lvl="1" indent="0">
              <a:buNone/>
            </a:pPr>
            <a:r>
              <a:rPr lang="en-US" dirty="0"/>
              <a:t> stabilizing technique</a:t>
            </a:r>
          </a:p>
          <a:p>
            <a:pPr lvl="1"/>
            <a:r>
              <a:rPr lang="en-US" dirty="0"/>
              <a:t>“watermelon seed effect” – upper lid squeezes of the lens</a:t>
            </a:r>
          </a:p>
          <a:p>
            <a:pPr lvl="2"/>
            <a:r>
              <a:rPr lang="en-US" dirty="0" err="1"/>
              <a:t>Adv</a:t>
            </a:r>
            <a:r>
              <a:rPr lang="en-US" dirty="0"/>
              <a:t>: better with oblique axis</a:t>
            </a:r>
          </a:p>
          <a:p>
            <a:pPr lvl="2"/>
            <a:r>
              <a:rPr lang="en-US" dirty="0" err="1"/>
              <a:t>Disadv</a:t>
            </a:r>
            <a:r>
              <a:rPr lang="en-US" dirty="0"/>
              <a:t>: lens thicker inferior, reduces O2 transmission</a:t>
            </a:r>
          </a:p>
          <a:p>
            <a:pPr marL="514350" indent="-514350">
              <a:buFont typeface="+mj-lt"/>
              <a:buAutoNum type="arabicPeriod"/>
            </a:pPr>
            <a:r>
              <a:rPr lang="en-US" dirty="0"/>
              <a:t>Truncation</a:t>
            </a:r>
          </a:p>
          <a:p>
            <a:pPr lvl="1"/>
            <a:r>
              <a:rPr lang="en-US" dirty="0"/>
              <a:t>Less truncation (1mm) for smaller diameter lenses</a:t>
            </a:r>
          </a:p>
          <a:p>
            <a:pPr lvl="1"/>
            <a:r>
              <a:rPr lang="en-US" dirty="0"/>
              <a:t>Larger truncation (1.5mm) for larger diameter lenses</a:t>
            </a:r>
          </a:p>
          <a:p>
            <a:pPr lvl="1"/>
            <a:r>
              <a:rPr lang="en-US" dirty="0"/>
              <a:t>Tends to loosen the fit of the SCL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550" y="824610"/>
            <a:ext cx="2584450" cy="2274316"/>
          </a:xfrm>
          <a:prstGeom prst="rect">
            <a:avLst/>
          </a:prstGeom>
        </p:spPr>
      </p:pic>
    </p:spTree>
    <p:extLst>
      <p:ext uri="{BB962C8B-B14F-4D97-AF65-F5344CB8AC3E}">
        <p14:creationId xmlns:p14="http://schemas.microsoft.com/office/powerpoint/2010/main" val="2802503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 Stabilizing Techniques (soft toric CL)</a:t>
            </a:r>
          </a:p>
        </p:txBody>
      </p:sp>
      <p:sp>
        <p:nvSpPr>
          <p:cNvPr id="3" name="Content Placeholder 2"/>
          <p:cNvSpPr>
            <a:spLocks noGrp="1"/>
          </p:cNvSpPr>
          <p:nvPr>
            <p:ph idx="1"/>
          </p:nvPr>
        </p:nvSpPr>
        <p:spPr>
          <a:xfrm>
            <a:off x="549275" y="1600200"/>
            <a:ext cx="8042276" cy="4940339"/>
          </a:xfrm>
        </p:spPr>
        <p:txBody>
          <a:bodyPr>
            <a:normAutofit fontScale="92500" lnSpcReduction="20000"/>
          </a:bodyPr>
          <a:lstStyle/>
          <a:p>
            <a:pPr marL="0" indent="0">
              <a:buNone/>
            </a:pPr>
            <a:r>
              <a:rPr lang="en-US" dirty="0"/>
              <a:t>3. Dynamic Stabilization (“double thin zones”)</a:t>
            </a:r>
          </a:p>
          <a:p>
            <a:pPr lvl="1"/>
            <a:r>
              <a:rPr lang="en-US" dirty="0"/>
              <a:t>thick center, thin on the edges by lids &amp; lids keep it in place</a:t>
            </a:r>
          </a:p>
          <a:p>
            <a:pPr lvl="1"/>
            <a:r>
              <a:rPr lang="en-US" dirty="0" err="1"/>
              <a:t>Adv</a:t>
            </a:r>
            <a:r>
              <a:rPr lang="en-US" dirty="0"/>
              <a:t>: lens remains thin overall, good edge comfort with thin edges</a:t>
            </a:r>
          </a:p>
          <a:p>
            <a:pPr lvl="1"/>
            <a:r>
              <a:rPr lang="en-US" dirty="0" err="1"/>
              <a:t>Disadv</a:t>
            </a:r>
            <a:r>
              <a:rPr lang="en-US" dirty="0"/>
              <a:t>: careful SLE to assess orientation</a:t>
            </a:r>
          </a:p>
          <a:p>
            <a:pPr marL="0" indent="0">
              <a:buNone/>
            </a:pPr>
            <a:r>
              <a:rPr lang="en-US" dirty="0"/>
              <a:t>4. </a:t>
            </a:r>
            <a:r>
              <a:rPr lang="en-US" dirty="0" err="1"/>
              <a:t>Periballasting</a:t>
            </a:r>
            <a:r>
              <a:rPr lang="en-US" dirty="0"/>
              <a:t> – like prism ballasting but no prism on visual axis</a:t>
            </a:r>
          </a:p>
          <a:p>
            <a:pPr marL="0" indent="0">
              <a:buNone/>
            </a:pPr>
            <a:r>
              <a:rPr lang="en-US" dirty="0"/>
              <a:t>5. Back </a:t>
            </a:r>
            <a:r>
              <a:rPr lang="en-US" dirty="0" err="1"/>
              <a:t>toricity</a:t>
            </a:r>
            <a:r>
              <a:rPr lang="en-US" dirty="0"/>
              <a:t> </a:t>
            </a:r>
            <a:r>
              <a:rPr lang="en-US" dirty="0" err="1"/>
              <a:t>vs</a:t>
            </a:r>
            <a:r>
              <a:rPr lang="en-US" dirty="0"/>
              <a:t> Front </a:t>
            </a:r>
            <a:r>
              <a:rPr lang="en-US" dirty="0" err="1"/>
              <a:t>Toricity</a:t>
            </a:r>
            <a:r>
              <a:rPr lang="en-US" dirty="0"/>
              <a:t> </a:t>
            </a:r>
          </a:p>
          <a:p>
            <a:pPr lvl="1"/>
            <a:r>
              <a:rPr lang="en-US" dirty="0"/>
              <a:t>Use back surface toric SCL for toric cornea patient</a:t>
            </a:r>
          </a:p>
          <a:p>
            <a:pPr lvl="1"/>
            <a:r>
              <a:rPr lang="en-US" dirty="0"/>
              <a:t>Use front surface toric SCL for lenticular astigmatism </a:t>
            </a:r>
            <a:r>
              <a:rPr lang="en-US" dirty="0" err="1"/>
              <a:t>Pt</a:t>
            </a:r>
            <a:endParaRPr lang="en-US" dirty="0"/>
          </a:p>
          <a:p>
            <a:pPr marL="0" indent="0">
              <a:buNone/>
            </a:pPr>
            <a:r>
              <a:rPr lang="en-US" dirty="0"/>
              <a:t>6. Larger overall diameter </a:t>
            </a:r>
          </a:p>
          <a:p>
            <a:pPr lvl="1"/>
            <a:r>
              <a:rPr lang="en-US" dirty="0"/>
              <a:t>Good stabilizing technique when used with 1 of the other techniques</a:t>
            </a:r>
          </a:p>
        </p:txBody>
      </p:sp>
    </p:spTree>
    <p:extLst>
      <p:ext uri="{BB962C8B-B14F-4D97-AF65-F5344CB8AC3E}">
        <p14:creationId xmlns:p14="http://schemas.microsoft.com/office/powerpoint/2010/main" val="126551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154F13-2EBD-B449-9251-71BC1E9E0A55}"/>
              </a:ext>
            </a:extLst>
          </p:cNvPr>
          <p:cNvSpPr>
            <a:spLocks noGrp="1"/>
          </p:cNvSpPr>
          <p:nvPr>
            <p:ph type="ctrTitle"/>
          </p:nvPr>
        </p:nvSpPr>
        <p:spPr/>
        <p:txBody>
          <a:bodyPr/>
          <a:lstStyle/>
          <a:p>
            <a:r>
              <a:rPr lang="en-US" dirty="0"/>
              <a:t>Terminology</a:t>
            </a:r>
          </a:p>
        </p:txBody>
      </p:sp>
      <p:sp>
        <p:nvSpPr>
          <p:cNvPr id="5" name="Subtitle 4">
            <a:extLst>
              <a:ext uri="{FF2B5EF4-FFF2-40B4-BE49-F238E27FC236}">
                <a16:creationId xmlns:a16="http://schemas.microsoft.com/office/drawing/2014/main" id="{8BD3A1B8-973A-0347-99C2-09A4FBD4D4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160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Question</a:t>
            </a:r>
          </a:p>
        </p:txBody>
      </p:sp>
      <p:sp>
        <p:nvSpPr>
          <p:cNvPr id="3" name="Content Placeholder 2"/>
          <p:cNvSpPr>
            <a:spLocks noGrp="1"/>
          </p:cNvSpPr>
          <p:nvPr>
            <p:ph idx="1"/>
          </p:nvPr>
        </p:nvSpPr>
        <p:spPr>
          <a:xfrm>
            <a:off x="549275" y="1600200"/>
            <a:ext cx="8340302" cy="4644623"/>
          </a:xfrm>
        </p:spPr>
        <p:txBody>
          <a:bodyPr>
            <a:normAutofit fontScale="92500"/>
          </a:bodyPr>
          <a:lstStyle/>
          <a:p>
            <a:r>
              <a:rPr lang="en-US" dirty="0"/>
              <a:t>You are fitting a patient with a soft toric contact lens. His refraction in the right eye is -2.50-1.25x090. You happen to have this exact contact lens and place it on the patient. You note that he mark indicating the 6 o’clock position is in the 4 o’clock position. Which of the following contact lens prescriptions should you order for this patient?</a:t>
            </a:r>
          </a:p>
          <a:p>
            <a:pPr marL="457200" indent="-457200">
              <a:buFont typeface="+mj-lt"/>
              <a:buAutoNum type="alphaUcPeriod"/>
            </a:pPr>
            <a:r>
              <a:rPr lang="en-US" dirty="0"/>
              <a:t>-2.50-1.25x120</a:t>
            </a:r>
          </a:p>
          <a:p>
            <a:pPr marL="457200" indent="-457200">
              <a:buFont typeface="+mj-lt"/>
              <a:buAutoNum type="alphaUcPeriod"/>
            </a:pPr>
            <a:r>
              <a:rPr lang="en-US" dirty="0"/>
              <a:t>-2.50-1.25x150</a:t>
            </a:r>
          </a:p>
          <a:p>
            <a:pPr marL="457200" indent="-457200">
              <a:buFont typeface="+mj-lt"/>
              <a:buAutoNum type="alphaUcPeriod"/>
            </a:pPr>
            <a:r>
              <a:rPr lang="en-US" dirty="0"/>
              <a:t>-2.50-1.25x030</a:t>
            </a:r>
          </a:p>
          <a:p>
            <a:pPr marL="457200" indent="-457200">
              <a:buFont typeface="+mj-lt"/>
              <a:buAutoNum type="alphaUcPeriod"/>
            </a:pPr>
            <a:r>
              <a:rPr lang="en-US" dirty="0"/>
              <a:t>-2.50-1.26x060</a:t>
            </a:r>
          </a:p>
        </p:txBody>
      </p:sp>
    </p:spTree>
    <p:extLst>
      <p:ext uri="{BB962C8B-B14F-4D97-AF65-F5344CB8AC3E}">
        <p14:creationId xmlns:p14="http://schemas.microsoft.com/office/powerpoint/2010/main" val="2612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3-01 at 7.43.01 PM.png"/>
          <p:cNvPicPr>
            <a:picLocks noGrp="1" noChangeAspect="1"/>
          </p:cNvPicPr>
          <p:nvPr>
            <p:ph idx="1"/>
          </p:nvPr>
        </p:nvPicPr>
        <p:blipFill>
          <a:blip r:embed="rId2">
            <a:extLst>
              <a:ext uri="{28A0092B-C50C-407E-A947-70E740481C1C}">
                <a14:useLocalDpi xmlns:a14="http://schemas.microsoft.com/office/drawing/2010/main" val="0"/>
              </a:ext>
            </a:extLst>
          </a:blip>
          <a:srcRect t="-54157" b="-54157"/>
          <a:stretch>
            <a:fillRect/>
          </a:stretch>
        </p:blipFill>
        <p:spPr>
          <a:xfrm>
            <a:off x="0" y="0"/>
            <a:ext cx="9144000" cy="6858000"/>
          </a:xfrm>
        </p:spPr>
      </p:pic>
    </p:spTree>
    <p:extLst>
      <p:ext uri="{BB962C8B-B14F-4D97-AF65-F5344CB8AC3E}">
        <p14:creationId xmlns:p14="http://schemas.microsoft.com/office/powerpoint/2010/main" val="1575406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Question</a:t>
            </a:r>
          </a:p>
        </p:txBody>
      </p:sp>
      <p:sp>
        <p:nvSpPr>
          <p:cNvPr id="3" name="Content Placeholder 2"/>
          <p:cNvSpPr>
            <a:spLocks noGrp="1"/>
          </p:cNvSpPr>
          <p:nvPr>
            <p:ph idx="1"/>
          </p:nvPr>
        </p:nvSpPr>
        <p:spPr/>
        <p:txBody>
          <a:bodyPr/>
          <a:lstStyle/>
          <a:p>
            <a:r>
              <a:rPr lang="en-US" dirty="0"/>
              <a:t>A patient with a manifest refraction of -2.00-1.00x030 is fitted with a toric soft contact lens with astigmatic axis of 30 degrees. On slit lamp exam of the right eye, the contact lens is well-centered but the 6 o’clock marking is actually located at the 8 o’clock position. What axis of the contact lens should be ordered for this eye?</a:t>
            </a:r>
          </a:p>
          <a:p>
            <a:pPr marL="806450" lvl="1" indent="-457200">
              <a:buFont typeface="+mj-lt"/>
              <a:buAutoNum type="alphaUcPeriod"/>
            </a:pPr>
            <a:r>
              <a:rPr lang="en-US" dirty="0"/>
              <a:t>30 degrees</a:t>
            </a:r>
          </a:p>
          <a:p>
            <a:pPr marL="806450" lvl="1" indent="-457200">
              <a:buFont typeface="+mj-lt"/>
              <a:buAutoNum type="alphaUcPeriod"/>
            </a:pPr>
            <a:r>
              <a:rPr lang="en-US" dirty="0"/>
              <a:t>60 degrees</a:t>
            </a:r>
          </a:p>
          <a:p>
            <a:pPr marL="806450" lvl="1" indent="-457200">
              <a:buFont typeface="+mj-lt"/>
              <a:buAutoNum type="alphaUcPeriod"/>
            </a:pPr>
            <a:r>
              <a:rPr lang="en-US" dirty="0"/>
              <a:t>90 degrees </a:t>
            </a:r>
          </a:p>
          <a:p>
            <a:pPr marL="806450" lvl="1" indent="-457200">
              <a:buFont typeface="+mj-lt"/>
              <a:buAutoNum type="alphaUcPeriod"/>
            </a:pPr>
            <a:r>
              <a:rPr lang="en-US" dirty="0"/>
              <a:t>150 degrees</a:t>
            </a:r>
          </a:p>
        </p:txBody>
      </p:sp>
      <p:pic>
        <p:nvPicPr>
          <p:cNvPr id="4" name="Picture 3" descr="Screen Shot 2017-03-01 at 7.44.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921" y="4244392"/>
            <a:ext cx="2436079" cy="2613607"/>
          </a:xfrm>
          <a:prstGeom prst="rect">
            <a:avLst/>
          </a:prstGeom>
        </p:spPr>
      </p:pic>
    </p:spTree>
    <p:extLst>
      <p:ext uri="{BB962C8B-B14F-4D97-AF65-F5344CB8AC3E}">
        <p14:creationId xmlns:p14="http://schemas.microsoft.com/office/powerpoint/2010/main" val="395246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3-01 at 7.48.48 PM.png"/>
          <p:cNvPicPr>
            <a:picLocks noGrp="1" noChangeAspect="1"/>
          </p:cNvPicPr>
          <p:nvPr>
            <p:ph idx="1"/>
          </p:nvPr>
        </p:nvPicPr>
        <p:blipFill>
          <a:blip r:embed="rId2">
            <a:extLst>
              <a:ext uri="{28A0092B-C50C-407E-A947-70E740481C1C}">
                <a14:useLocalDpi xmlns:a14="http://schemas.microsoft.com/office/drawing/2010/main" val="0"/>
              </a:ext>
            </a:extLst>
          </a:blip>
          <a:srcRect t="-34310" b="-34310"/>
          <a:stretch>
            <a:fillRect/>
          </a:stretch>
        </p:blipFill>
        <p:spPr>
          <a:xfrm>
            <a:off x="0" y="107576"/>
            <a:ext cx="9144000" cy="6750424"/>
          </a:xfrm>
        </p:spPr>
      </p:pic>
    </p:spTree>
    <p:extLst>
      <p:ext uri="{BB962C8B-B14F-4D97-AF65-F5344CB8AC3E}">
        <p14:creationId xmlns:p14="http://schemas.microsoft.com/office/powerpoint/2010/main" val="4231512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92683"/>
          </a:xfrm>
        </p:spPr>
        <p:txBody>
          <a:bodyPr/>
          <a:lstStyle/>
          <a:p>
            <a:r>
              <a:rPr lang="en-US" dirty="0"/>
              <a:t>Bandage Contact Lenses</a:t>
            </a:r>
          </a:p>
        </p:txBody>
      </p:sp>
      <p:sp>
        <p:nvSpPr>
          <p:cNvPr id="3" name="Content Placeholder 2"/>
          <p:cNvSpPr>
            <a:spLocks noGrp="1"/>
          </p:cNvSpPr>
          <p:nvPr>
            <p:ph idx="1"/>
          </p:nvPr>
        </p:nvSpPr>
        <p:spPr>
          <a:xfrm>
            <a:off x="549275" y="1426394"/>
            <a:ext cx="8042276" cy="5114145"/>
          </a:xfrm>
        </p:spPr>
        <p:txBody>
          <a:bodyPr>
            <a:normAutofit fontScale="85000" lnSpcReduction="20000"/>
          </a:bodyPr>
          <a:lstStyle/>
          <a:p>
            <a:pPr marL="0" indent="0">
              <a:buNone/>
            </a:pPr>
            <a:r>
              <a:rPr lang="en-US" b="1" dirty="0"/>
              <a:t>Applications: </a:t>
            </a:r>
            <a:r>
              <a:rPr lang="en-US" dirty="0"/>
              <a:t>Facilitate wound healing, Provide mechanical protection, Reduce discomfort, Maintain proper surface hydration, Deliver medication, Improve Visual function</a:t>
            </a:r>
          </a:p>
          <a:p>
            <a:pPr marL="0" indent="0">
              <a:buNone/>
            </a:pPr>
            <a:r>
              <a:rPr lang="en-US" dirty="0"/>
              <a:t>Specific Examples: </a:t>
            </a:r>
          </a:p>
          <a:p>
            <a:pPr marL="457200" lvl="0" indent="-457200">
              <a:buFont typeface="+mj-lt"/>
              <a:buAutoNum type="arabicPeriod"/>
            </a:pPr>
            <a:r>
              <a:rPr lang="en-US" b="1" dirty="0"/>
              <a:t>lid abnormalities</a:t>
            </a:r>
            <a:r>
              <a:rPr lang="en-US" dirty="0"/>
              <a:t> – such as </a:t>
            </a:r>
            <a:r>
              <a:rPr lang="en-US" dirty="0" err="1"/>
              <a:t>entropion</a:t>
            </a:r>
            <a:r>
              <a:rPr lang="en-US" dirty="0"/>
              <a:t>, </a:t>
            </a:r>
            <a:r>
              <a:rPr lang="en-US" dirty="0" err="1"/>
              <a:t>trichiasis</a:t>
            </a:r>
            <a:r>
              <a:rPr lang="en-US" dirty="0"/>
              <a:t>, tarsal scars</a:t>
            </a:r>
          </a:p>
          <a:p>
            <a:pPr marL="457200" lvl="0" indent="-457200">
              <a:buFont typeface="+mj-lt"/>
              <a:buAutoNum type="arabicPeriod"/>
            </a:pPr>
            <a:r>
              <a:rPr lang="en-US" b="1" dirty="0"/>
              <a:t>corneal pain relief</a:t>
            </a:r>
            <a:r>
              <a:rPr lang="en-US" dirty="0"/>
              <a:t> – in bullous </a:t>
            </a:r>
            <a:r>
              <a:rPr lang="en-US" dirty="0" err="1"/>
              <a:t>keratopathy</a:t>
            </a:r>
            <a:r>
              <a:rPr lang="en-US" dirty="0"/>
              <a:t>, epithelial corneal erosion or abrasion, filamentary keratitis, Postoperative penetrating </a:t>
            </a:r>
            <a:r>
              <a:rPr lang="en-US" dirty="0" err="1"/>
              <a:t>keratoplasty</a:t>
            </a:r>
            <a:endParaRPr lang="en-US" dirty="0"/>
          </a:p>
          <a:p>
            <a:pPr marL="457200" lvl="0" indent="-457200">
              <a:buFont typeface="+mj-lt"/>
              <a:buAutoNum type="arabicPeriod"/>
            </a:pPr>
            <a:r>
              <a:rPr lang="en-US" b="1" dirty="0"/>
              <a:t>chronic epithelial defects</a:t>
            </a:r>
            <a:r>
              <a:rPr lang="en-US" dirty="0"/>
              <a:t> such as </a:t>
            </a:r>
            <a:r>
              <a:rPr lang="en-US" dirty="0" err="1"/>
              <a:t>neutrophic</a:t>
            </a:r>
            <a:r>
              <a:rPr lang="en-US" dirty="0"/>
              <a:t> corneas and chemical burns</a:t>
            </a:r>
          </a:p>
          <a:p>
            <a:pPr marL="457200" lvl="0" indent="-457200">
              <a:buFont typeface="+mj-lt"/>
              <a:buAutoNum type="arabicPeriod"/>
            </a:pPr>
            <a:r>
              <a:rPr lang="en-US" b="1" dirty="0"/>
              <a:t>Post surgical uses </a:t>
            </a:r>
            <a:r>
              <a:rPr lang="en-US" dirty="0"/>
              <a:t> such as PRK, sealing leaky wounds as splint or sealant beneficial after cataract, penetrating </a:t>
            </a:r>
            <a:r>
              <a:rPr lang="en-US" dirty="0" err="1"/>
              <a:t>keratoplasty</a:t>
            </a:r>
            <a:r>
              <a:rPr lang="en-US" dirty="0"/>
              <a:t> or glaucoma filtering surgery.</a:t>
            </a:r>
          </a:p>
          <a:p>
            <a:pPr marL="457200" lvl="0" indent="-457200">
              <a:buFont typeface="+mj-lt"/>
              <a:buAutoNum type="arabicPeriod"/>
            </a:pPr>
            <a:r>
              <a:rPr lang="en-US" b="1" dirty="0"/>
              <a:t>Piggy Back with GP</a:t>
            </a:r>
            <a:r>
              <a:rPr lang="en-US" dirty="0"/>
              <a:t> fitting lens</a:t>
            </a:r>
          </a:p>
          <a:p>
            <a:endParaRPr lang="en-US" dirty="0"/>
          </a:p>
        </p:txBody>
      </p:sp>
    </p:spTree>
    <p:extLst>
      <p:ext uri="{BB962C8B-B14F-4D97-AF65-F5344CB8AC3E}">
        <p14:creationId xmlns:p14="http://schemas.microsoft.com/office/powerpoint/2010/main" val="1819902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292510"/>
          </a:xfrm>
        </p:spPr>
        <p:txBody>
          <a:bodyPr/>
          <a:lstStyle/>
          <a:p>
            <a:endParaRPr lang="en-US" dirty="0"/>
          </a:p>
        </p:txBody>
      </p:sp>
      <p:sp>
        <p:nvSpPr>
          <p:cNvPr id="3" name="Content Placeholder 2"/>
          <p:cNvSpPr>
            <a:spLocks noGrp="1"/>
          </p:cNvSpPr>
          <p:nvPr>
            <p:ph idx="1"/>
          </p:nvPr>
        </p:nvSpPr>
        <p:spPr>
          <a:xfrm>
            <a:off x="243550" y="400086"/>
            <a:ext cx="8900450" cy="6227430"/>
          </a:xfrm>
        </p:spPr>
        <p:txBody>
          <a:bodyPr>
            <a:normAutofit/>
          </a:bodyPr>
          <a:lstStyle/>
          <a:p>
            <a:r>
              <a:rPr lang="en-US" dirty="0"/>
              <a:t>Therapeutic selection: </a:t>
            </a:r>
          </a:p>
          <a:p>
            <a:pPr marL="793750" lvl="1" indent="-457200">
              <a:buFont typeface="+mj-lt"/>
              <a:buAutoNum type="arabicPeriod"/>
            </a:pPr>
            <a:r>
              <a:rPr lang="en-US" dirty="0"/>
              <a:t>Hydrogel </a:t>
            </a:r>
          </a:p>
          <a:p>
            <a:pPr marL="793750" lvl="1" indent="-457200">
              <a:buFont typeface="+mj-lt"/>
              <a:buAutoNum type="arabicPeriod"/>
            </a:pPr>
            <a:r>
              <a:rPr lang="en-US" dirty="0"/>
              <a:t>Silicone elastomer</a:t>
            </a:r>
          </a:p>
          <a:p>
            <a:pPr marL="793750" lvl="1" indent="-457200">
              <a:buFont typeface="+mj-lt"/>
              <a:buAutoNum type="arabicPeriod"/>
            </a:pPr>
            <a:r>
              <a:rPr lang="en-US" dirty="0"/>
              <a:t>Silicone Hydrogel</a:t>
            </a:r>
          </a:p>
          <a:p>
            <a:pPr marL="793750" lvl="1" indent="-457200">
              <a:buFont typeface="+mj-lt"/>
              <a:buAutoNum type="arabicPeriod"/>
            </a:pPr>
            <a:r>
              <a:rPr lang="en-US" dirty="0"/>
              <a:t>Rigid Gas Permeable (typically Scleral lenses)</a:t>
            </a:r>
          </a:p>
          <a:p>
            <a:pPr marL="0" indent="0">
              <a:buNone/>
            </a:pPr>
            <a:r>
              <a:rPr lang="en-US" dirty="0"/>
              <a:t>Hydrogel Examples:  </a:t>
            </a:r>
          </a:p>
          <a:p>
            <a:pPr marL="336550" lvl="1" indent="0">
              <a:buNone/>
            </a:pPr>
            <a:r>
              <a:rPr lang="en-US" dirty="0" err="1">
                <a:solidFill>
                  <a:schemeClr val="tx1"/>
                </a:solidFill>
              </a:rPr>
              <a:t>Kontur</a:t>
            </a:r>
            <a:r>
              <a:rPr lang="en-US" dirty="0">
                <a:solidFill>
                  <a:schemeClr val="tx1"/>
                </a:solidFill>
              </a:rPr>
              <a:t> </a:t>
            </a:r>
            <a:r>
              <a:rPr lang="en-US" dirty="0"/>
              <a:t>– large OAD (15-16mm) conventional hydrogel lens “off label” use, Can make up to 24mm diameter lens, Large helps it move less</a:t>
            </a:r>
          </a:p>
          <a:p>
            <a:pPr marL="0" indent="0">
              <a:buNone/>
            </a:pPr>
            <a:r>
              <a:rPr lang="en-US" dirty="0"/>
              <a:t>FDA Approved Silicone Hydrogel lenses</a:t>
            </a:r>
          </a:p>
          <a:p>
            <a:pPr marL="793750" lvl="1" indent="-457200">
              <a:buFont typeface="+mj-lt"/>
              <a:buAutoNum type="arabicPeriod"/>
            </a:pPr>
            <a:r>
              <a:rPr lang="en-US" dirty="0"/>
              <a:t>Air </a:t>
            </a:r>
            <a:r>
              <a:rPr lang="en-US" dirty="0" err="1"/>
              <a:t>Optix</a:t>
            </a:r>
            <a:r>
              <a:rPr lang="en-US" dirty="0"/>
              <a:t> Night and Day (approved 30 consecutive nights)</a:t>
            </a:r>
          </a:p>
          <a:p>
            <a:pPr marL="793750" lvl="1" indent="-457200">
              <a:buFont typeface="+mj-lt"/>
              <a:buAutoNum type="arabicPeriod"/>
            </a:pPr>
            <a:r>
              <a:rPr lang="en-US" dirty="0" err="1"/>
              <a:t>Acuvue</a:t>
            </a:r>
            <a:r>
              <a:rPr lang="en-US" dirty="0"/>
              <a:t> </a:t>
            </a:r>
            <a:r>
              <a:rPr lang="en-US" dirty="0" err="1"/>
              <a:t>Oasys</a:t>
            </a:r>
            <a:r>
              <a:rPr lang="en-US" dirty="0"/>
              <a:t> (approved 7 consecutive nights)</a:t>
            </a:r>
          </a:p>
          <a:p>
            <a:pPr marL="793750" lvl="1" indent="-457200">
              <a:buFont typeface="+mj-lt"/>
              <a:buAutoNum type="arabicPeriod"/>
            </a:pPr>
            <a:r>
              <a:rPr lang="en-US" dirty="0" err="1"/>
              <a:t>Purevision</a:t>
            </a:r>
            <a:r>
              <a:rPr lang="en-US" dirty="0"/>
              <a:t> (approved 30 consecutive nights)</a:t>
            </a:r>
          </a:p>
          <a:p>
            <a:pPr marL="0" indent="0">
              <a:buNone/>
            </a:pPr>
            <a:endParaRPr lang="en-US" dirty="0"/>
          </a:p>
        </p:txBody>
      </p:sp>
    </p:spTree>
    <p:extLst>
      <p:ext uri="{BB962C8B-B14F-4D97-AF65-F5344CB8AC3E}">
        <p14:creationId xmlns:p14="http://schemas.microsoft.com/office/powerpoint/2010/main" val="979693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Contraindications of Bandage Contact Lens Use </a:t>
            </a:r>
          </a:p>
        </p:txBody>
      </p:sp>
      <p:sp>
        <p:nvSpPr>
          <p:cNvPr id="3" name="Content Placeholder 2"/>
          <p:cNvSpPr>
            <a:spLocks noGrp="1"/>
          </p:cNvSpPr>
          <p:nvPr>
            <p:ph idx="1"/>
          </p:nvPr>
        </p:nvSpPr>
        <p:spPr>
          <a:xfrm>
            <a:off x="549275" y="1600201"/>
            <a:ext cx="8042276" cy="4522858"/>
          </a:xfrm>
        </p:spPr>
        <p:txBody>
          <a:bodyPr>
            <a:normAutofit fontScale="70000" lnSpcReduction="20000"/>
          </a:bodyPr>
          <a:lstStyle/>
          <a:p>
            <a:pPr lvl="0"/>
            <a:r>
              <a:rPr lang="en-US" dirty="0"/>
              <a:t>history of vegetative matter (don’t bandage possible fungal infection)</a:t>
            </a:r>
          </a:p>
          <a:p>
            <a:pPr lvl="0"/>
            <a:r>
              <a:rPr lang="en-US" dirty="0"/>
              <a:t>Contact lenses wearer (pseudomonas concern)</a:t>
            </a:r>
          </a:p>
          <a:p>
            <a:pPr lvl="0"/>
            <a:r>
              <a:rPr lang="en-US" dirty="0"/>
              <a:t>Active infection</a:t>
            </a:r>
          </a:p>
          <a:p>
            <a:pPr lvl="0"/>
            <a:r>
              <a:rPr lang="en-US" dirty="0"/>
              <a:t>Immunologically incompetent</a:t>
            </a:r>
          </a:p>
          <a:p>
            <a:pPr lvl="0"/>
            <a:r>
              <a:rPr lang="en-US" dirty="0"/>
              <a:t>Poor hygiene</a:t>
            </a:r>
          </a:p>
          <a:p>
            <a:pPr lvl="0"/>
            <a:r>
              <a:rPr lang="en-US" dirty="0"/>
              <a:t>Significant lid dysfunction</a:t>
            </a:r>
          </a:p>
          <a:p>
            <a:pPr lvl="0"/>
            <a:r>
              <a:rPr lang="en-US" dirty="0"/>
              <a:t>Uveitis</a:t>
            </a:r>
          </a:p>
          <a:p>
            <a:pPr lvl="0"/>
            <a:r>
              <a:rPr lang="en-US" dirty="0"/>
              <a:t>Ocular surface disease (indication or contraindication?)</a:t>
            </a:r>
          </a:p>
          <a:p>
            <a:pPr lvl="0"/>
            <a:r>
              <a:rPr lang="en-US" dirty="0"/>
              <a:t>Corneal </a:t>
            </a:r>
            <a:r>
              <a:rPr lang="en-US" dirty="0" err="1"/>
              <a:t>hypoesethesia</a:t>
            </a:r>
            <a:r>
              <a:rPr lang="en-US" dirty="0"/>
              <a:t> (indication or contraindication?)</a:t>
            </a:r>
          </a:p>
          <a:p>
            <a:r>
              <a:rPr lang="en-US" dirty="0"/>
              <a:t>Post operative Cornea (indication or contraindication?)</a:t>
            </a:r>
          </a:p>
          <a:p>
            <a:pPr lvl="0"/>
            <a:endParaRPr lang="en-US" dirty="0"/>
          </a:p>
          <a:p>
            <a:endParaRPr lang="en-US" dirty="0"/>
          </a:p>
        </p:txBody>
      </p:sp>
    </p:spTree>
    <p:extLst>
      <p:ext uri="{BB962C8B-B14F-4D97-AF65-F5344CB8AC3E}">
        <p14:creationId xmlns:p14="http://schemas.microsoft.com/office/powerpoint/2010/main" val="2421019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Devices for Contact Lens Verification</a:t>
            </a:r>
          </a:p>
        </p:txBody>
      </p:sp>
      <p:sp>
        <p:nvSpPr>
          <p:cNvPr id="3" name="Content Placeholder 2"/>
          <p:cNvSpPr>
            <a:spLocks noGrp="1"/>
          </p:cNvSpPr>
          <p:nvPr>
            <p:ph idx="1"/>
          </p:nvPr>
        </p:nvSpPr>
        <p:spPr>
          <a:xfrm>
            <a:off x="549274" y="1600202"/>
            <a:ext cx="8042277" cy="3692244"/>
          </a:xfrm>
        </p:spPr>
        <p:txBody>
          <a:bodyPr>
            <a:normAutofit/>
          </a:bodyPr>
          <a:lstStyle/>
          <a:p>
            <a:r>
              <a:rPr lang="en-US" dirty="0"/>
              <a:t>Power (F) with the Lensometer</a:t>
            </a:r>
          </a:p>
          <a:p>
            <a:r>
              <a:rPr lang="en-US" dirty="0"/>
              <a:t>Overall Diameter (OAD) – measured with Loupe</a:t>
            </a:r>
          </a:p>
          <a:p>
            <a:r>
              <a:rPr lang="en-US" dirty="0"/>
              <a:t>Base Curve Radius (BCR) and Center Thickness (CT) with the </a:t>
            </a:r>
            <a:r>
              <a:rPr lang="en-US" dirty="0" err="1"/>
              <a:t>Radiuscope</a:t>
            </a:r>
            <a:r>
              <a:rPr lang="en-US" dirty="0"/>
              <a:t> </a:t>
            </a:r>
          </a:p>
          <a:p>
            <a:pPr lvl="1"/>
            <a:r>
              <a:rPr lang="en-US" dirty="0"/>
              <a:t>RGP only</a:t>
            </a:r>
          </a:p>
          <a:p>
            <a:r>
              <a:rPr lang="en-US" dirty="0"/>
              <a:t>Water content (%) with the </a:t>
            </a:r>
            <a:r>
              <a:rPr lang="en-US" dirty="0" err="1"/>
              <a:t>Refractometer</a:t>
            </a:r>
            <a:endParaRPr lang="en-US" dirty="0"/>
          </a:p>
          <a:p>
            <a:endParaRPr lang="en-US" dirty="0"/>
          </a:p>
        </p:txBody>
      </p:sp>
      <p:pic>
        <p:nvPicPr>
          <p:cNvPr id="4" name="Picture 3" descr="Screen Shot 2017-03-01 at 6.30.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36" y="5292446"/>
            <a:ext cx="2120169" cy="1565555"/>
          </a:xfrm>
          <a:prstGeom prst="rect">
            <a:avLst/>
          </a:prstGeom>
        </p:spPr>
      </p:pic>
      <p:pic>
        <p:nvPicPr>
          <p:cNvPr id="5" name="Picture 4" descr="Screen Shot 2017-03-01 at 6.30.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300" y="3548535"/>
            <a:ext cx="1917700" cy="3187700"/>
          </a:xfrm>
          <a:prstGeom prst="rect">
            <a:avLst/>
          </a:prstGeom>
        </p:spPr>
      </p:pic>
      <p:pic>
        <p:nvPicPr>
          <p:cNvPr id="6" name="Picture 5" descr="Screen Shot 2017-03-01 at 6.31.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861" y="5195133"/>
            <a:ext cx="3473765" cy="1662868"/>
          </a:xfrm>
          <a:prstGeom prst="rect">
            <a:avLst/>
          </a:prstGeom>
        </p:spPr>
      </p:pic>
    </p:spTree>
    <p:extLst>
      <p:ext uri="{BB962C8B-B14F-4D97-AF65-F5344CB8AC3E}">
        <p14:creationId xmlns:p14="http://schemas.microsoft.com/office/powerpoint/2010/main" val="3297603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Fitting RGPs</a:t>
            </a:r>
          </a:p>
        </p:txBody>
      </p:sp>
      <p:sp>
        <p:nvSpPr>
          <p:cNvPr id="3" name="Content Placeholder 2"/>
          <p:cNvSpPr>
            <a:spLocks noGrp="1"/>
          </p:cNvSpPr>
          <p:nvPr>
            <p:ph idx="1"/>
          </p:nvPr>
        </p:nvSpPr>
        <p:spPr/>
        <p:txBody>
          <a:bodyPr/>
          <a:lstStyle/>
          <a:p>
            <a:r>
              <a:rPr lang="en-US" dirty="0"/>
              <a:t>Information required </a:t>
            </a:r>
          </a:p>
          <a:p>
            <a:pPr marL="514350" indent="-514350">
              <a:buFont typeface="+mj-lt"/>
              <a:buAutoNum type="arabicPeriod"/>
            </a:pPr>
            <a:r>
              <a:rPr lang="en-US" dirty="0"/>
              <a:t>Accurate refraction</a:t>
            </a:r>
          </a:p>
          <a:p>
            <a:pPr marL="514350" indent="-514350">
              <a:buFont typeface="+mj-lt"/>
              <a:buAutoNum type="arabicPeriod"/>
            </a:pPr>
            <a:r>
              <a:rPr lang="en-US" dirty="0"/>
              <a:t>Accurate </a:t>
            </a:r>
            <a:r>
              <a:rPr lang="en-US" dirty="0" err="1"/>
              <a:t>keratometry</a:t>
            </a:r>
            <a:r>
              <a:rPr lang="en-US" dirty="0"/>
              <a:t> readings</a:t>
            </a:r>
          </a:p>
          <a:p>
            <a:pPr marL="514350" indent="-514350">
              <a:buFont typeface="+mj-lt"/>
              <a:buAutoNum type="arabicPeriod"/>
            </a:pPr>
            <a:r>
              <a:rPr lang="en-US" dirty="0"/>
              <a:t>Horizontal Visible Iris Diameter</a:t>
            </a:r>
          </a:p>
          <a:p>
            <a:pPr marL="514350" indent="-514350">
              <a:buFont typeface="+mj-lt"/>
              <a:buAutoNum type="arabicPeriod"/>
            </a:pPr>
            <a:r>
              <a:rPr lang="en-US" dirty="0"/>
              <a:t>Vertical Palpebral aperture</a:t>
            </a:r>
          </a:p>
          <a:p>
            <a:pPr marL="514350" indent="-514350">
              <a:buFont typeface="+mj-lt"/>
              <a:buAutoNum type="arabicPeriod"/>
            </a:pPr>
            <a:r>
              <a:rPr lang="en-US" dirty="0"/>
              <a:t>Pupil size in average and low illumination</a:t>
            </a:r>
          </a:p>
          <a:p>
            <a:endParaRPr lang="en-US" dirty="0"/>
          </a:p>
        </p:txBody>
      </p:sp>
    </p:spTree>
    <p:extLst>
      <p:ext uri="{BB962C8B-B14F-4D97-AF65-F5344CB8AC3E}">
        <p14:creationId xmlns:p14="http://schemas.microsoft.com/office/powerpoint/2010/main" val="836861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RGP Lens Selection</a:t>
            </a:r>
          </a:p>
        </p:txBody>
      </p:sp>
      <p:sp>
        <p:nvSpPr>
          <p:cNvPr id="3" name="Content Placeholder 2"/>
          <p:cNvSpPr>
            <a:spLocks noGrp="1"/>
          </p:cNvSpPr>
          <p:nvPr>
            <p:ph idx="1"/>
          </p:nvPr>
        </p:nvSpPr>
        <p:spPr/>
        <p:txBody>
          <a:bodyPr/>
          <a:lstStyle/>
          <a:p>
            <a:endParaRPr lang="en-US" dirty="0"/>
          </a:p>
          <a:p>
            <a:r>
              <a:rPr lang="en-US" dirty="0"/>
              <a:t>Starting Point for Lens Diameter</a:t>
            </a:r>
          </a:p>
          <a:p>
            <a:endParaRPr lang="en-US" dirty="0"/>
          </a:p>
          <a:p>
            <a:pPr lvl="1"/>
            <a:r>
              <a:rPr lang="en-US" dirty="0" err="1"/>
              <a:t>OverAllDiameter</a:t>
            </a:r>
            <a:r>
              <a:rPr lang="en-US" dirty="0"/>
              <a:t> (OAD) = 9.2mm </a:t>
            </a:r>
          </a:p>
          <a:p>
            <a:pPr lvl="2"/>
            <a:r>
              <a:rPr lang="en-US" dirty="0"/>
              <a:t>Average starting value</a:t>
            </a:r>
          </a:p>
          <a:p>
            <a:pPr lvl="2"/>
            <a:endParaRPr lang="en-US" dirty="0"/>
          </a:p>
          <a:p>
            <a:pPr lvl="1"/>
            <a:r>
              <a:rPr lang="en-US" dirty="0"/>
              <a:t>Optic Zone Diameter (OZD) = 7.80mm</a:t>
            </a:r>
          </a:p>
          <a:p>
            <a:pPr lvl="1"/>
            <a:endParaRPr lang="en-US" dirty="0"/>
          </a:p>
          <a:p>
            <a:pPr lvl="1"/>
            <a:r>
              <a:rPr lang="en-US" dirty="0"/>
              <a:t>Diameter = HVID </a:t>
            </a:r>
            <a:r>
              <a:rPr lang="mr-IN" dirty="0"/>
              <a:t>–</a:t>
            </a:r>
            <a:r>
              <a:rPr lang="en-US" dirty="0"/>
              <a:t> 2.3mm (alternative)</a:t>
            </a:r>
          </a:p>
          <a:p>
            <a:pPr lvl="1"/>
            <a:endParaRPr lang="en-US" dirty="0"/>
          </a:p>
        </p:txBody>
      </p:sp>
      <p:pic>
        <p:nvPicPr>
          <p:cNvPr id="4" name="Picture 3" descr="Screen Shot 2017-03-01 at 6.38.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1" y="1904234"/>
            <a:ext cx="2705100" cy="2514600"/>
          </a:xfrm>
          <a:prstGeom prst="rect">
            <a:avLst/>
          </a:prstGeom>
        </p:spPr>
      </p:pic>
    </p:spTree>
    <p:extLst>
      <p:ext uri="{BB962C8B-B14F-4D97-AF65-F5344CB8AC3E}">
        <p14:creationId xmlns:p14="http://schemas.microsoft.com/office/powerpoint/2010/main" val="299229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 Power</a:t>
            </a:r>
          </a:p>
        </p:txBody>
      </p:sp>
      <p:sp>
        <p:nvSpPr>
          <p:cNvPr id="3" name="Content Placeholder 2"/>
          <p:cNvSpPr>
            <a:spLocks noGrp="1"/>
          </p:cNvSpPr>
          <p:nvPr>
            <p:ph idx="1"/>
          </p:nvPr>
        </p:nvSpPr>
        <p:spPr>
          <a:xfrm>
            <a:off x="337380" y="1600201"/>
            <a:ext cx="8806620" cy="4343400"/>
          </a:xfrm>
        </p:spPr>
        <p:txBody>
          <a:bodyPr/>
          <a:lstStyle/>
          <a:p>
            <a:pPr lvl="0"/>
            <a:r>
              <a:rPr lang="en-US" dirty="0"/>
              <a:t>Contact lenses, although physically thin, are optically thick</a:t>
            </a:r>
          </a:p>
          <a:p>
            <a:r>
              <a:rPr lang="en-US" dirty="0"/>
              <a:t>The disparity between Back Vertex Power and Front Vertex Power increases with thickness, therefore it becomes more significant in Plus than in Minus</a:t>
            </a:r>
          </a:p>
          <a:p>
            <a:r>
              <a:rPr lang="en-US" dirty="0"/>
              <a:t>Clinically significant at ≥ + 10.00 D (aphakic patients)</a:t>
            </a:r>
          </a:p>
        </p:txBody>
      </p:sp>
      <p:pic>
        <p:nvPicPr>
          <p:cNvPr id="4" name="Picture 3" descr="Screen Shot 2017-02-27 at 8.27.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175" y="4473595"/>
            <a:ext cx="4675122" cy="1077166"/>
          </a:xfrm>
          <a:prstGeom prst="rect">
            <a:avLst/>
          </a:prstGeom>
        </p:spPr>
      </p:pic>
      <p:pic>
        <p:nvPicPr>
          <p:cNvPr id="5" name="Picture 4" descr="Screen Shot 2017-02-27 at 8.27.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095" y="5575757"/>
            <a:ext cx="4522202" cy="1094616"/>
          </a:xfrm>
          <a:prstGeom prst="rect">
            <a:avLst/>
          </a:prstGeom>
        </p:spPr>
      </p:pic>
    </p:spTree>
    <p:extLst>
      <p:ext uri="{BB962C8B-B14F-4D97-AF65-F5344CB8AC3E}">
        <p14:creationId xmlns:p14="http://schemas.microsoft.com/office/powerpoint/2010/main" val="1506667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Bennett Base Curve Radius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1236727"/>
              </p:ext>
            </p:extLst>
          </p:nvPr>
        </p:nvGraphicFramePr>
        <p:xfrm>
          <a:off x="549275" y="1600200"/>
          <a:ext cx="8042276" cy="2595880"/>
        </p:xfrm>
        <a:graphic>
          <a:graphicData uri="http://schemas.openxmlformats.org/drawingml/2006/table">
            <a:tbl>
              <a:tblPr firstRow="1" bandRow="1">
                <a:tableStyleId>{2D5ABB26-0587-4C30-8999-92F81FD0307C}</a:tableStyleId>
              </a:tblPr>
              <a:tblGrid>
                <a:gridCol w="4021138">
                  <a:extLst>
                    <a:ext uri="{9D8B030D-6E8A-4147-A177-3AD203B41FA5}">
                      <a16:colId xmlns:a16="http://schemas.microsoft.com/office/drawing/2014/main" val="20000"/>
                    </a:ext>
                  </a:extLst>
                </a:gridCol>
                <a:gridCol w="4021138">
                  <a:extLst>
                    <a:ext uri="{9D8B030D-6E8A-4147-A177-3AD203B41FA5}">
                      <a16:colId xmlns:a16="http://schemas.microsoft.com/office/drawing/2014/main" val="20001"/>
                    </a:ext>
                  </a:extLst>
                </a:gridCol>
              </a:tblGrid>
              <a:tr h="370840">
                <a:tc>
                  <a:txBody>
                    <a:bodyPr/>
                    <a:lstStyle/>
                    <a:p>
                      <a:r>
                        <a:rPr lang="en-US" b="1" dirty="0"/>
                        <a:t>Corneal Cylinder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t>Initial Base Curve</a:t>
                      </a:r>
                      <a:r>
                        <a:rPr lang="en-US" b="1" baseline="0" dirty="0"/>
                        <a:t> Selection</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0.0-0.50D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0.50-0.75 FTK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0.75-1.25D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0.25-0.50 FTK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t>1.50D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On 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t>1.75-2.00D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0.25 STK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t>2.25-2.75D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0.50</a:t>
                      </a:r>
                      <a:r>
                        <a:rPr lang="en-US" baseline="0" dirty="0"/>
                        <a:t> STK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t>3.00-3.50D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0.75 STK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549275" y="4644479"/>
            <a:ext cx="8042276" cy="646331"/>
          </a:xfrm>
          <a:prstGeom prst="rect">
            <a:avLst/>
          </a:prstGeom>
          <a:noFill/>
        </p:spPr>
        <p:txBody>
          <a:bodyPr wrap="square" rtlCol="0">
            <a:spAutoFit/>
          </a:bodyPr>
          <a:lstStyle/>
          <a:p>
            <a:r>
              <a:rPr lang="en-US" dirty="0"/>
              <a:t>Ex. If K’s are 43.00/43.00 </a:t>
            </a:r>
            <a:r>
              <a:rPr lang="en-US" dirty="0">
                <a:sym typeface="Wingdings"/>
              </a:rPr>
              <a:t> 0.50 Flatter = 42.50D</a:t>
            </a:r>
          </a:p>
          <a:p>
            <a:r>
              <a:rPr lang="en-US" dirty="0">
                <a:sym typeface="Wingdings"/>
              </a:rPr>
              <a:t>Ex. If K’s are 40.00/42.50  2.5 D corneal </a:t>
            </a:r>
            <a:r>
              <a:rPr lang="en-US" dirty="0" err="1">
                <a:sym typeface="Wingdings"/>
              </a:rPr>
              <a:t>cyl</a:t>
            </a:r>
            <a:r>
              <a:rPr lang="en-US" dirty="0">
                <a:sym typeface="Wingdings"/>
              </a:rPr>
              <a:t>  40 + 0.50STK = 40.5</a:t>
            </a:r>
            <a:endParaRPr lang="en-US" dirty="0"/>
          </a:p>
        </p:txBody>
      </p:sp>
    </p:spTree>
    <p:extLst>
      <p:ext uri="{BB962C8B-B14F-4D97-AF65-F5344CB8AC3E}">
        <p14:creationId xmlns:p14="http://schemas.microsoft.com/office/powerpoint/2010/main" val="1972815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Fitting Philosophy</a:t>
            </a:r>
          </a:p>
        </p:txBody>
      </p:sp>
      <p:sp>
        <p:nvSpPr>
          <p:cNvPr id="3" name="Content Placeholder 2"/>
          <p:cNvSpPr>
            <a:spLocks noGrp="1"/>
          </p:cNvSpPr>
          <p:nvPr>
            <p:ph idx="1"/>
          </p:nvPr>
        </p:nvSpPr>
        <p:spPr>
          <a:xfrm>
            <a:off x="347929" y="1600200"/>
            <a:ext cx="8472062" cy="4905549"/>
          </a:xfrm>
        </p:spPr>
        <p:txBody>
          <a:bodyPr>
            <a:normAutofit fontScale="85000" lnSpcReduction="20000"/>
          </a:bodyPr>
          <a:lstStyle/>
          <a:p>
            <a:pPr marL="457200" indent="-457200">
              <a:buFont typeface="+mj-lt"/>
              <a:buAutoNum type="arabicPeriod"/>
            </a:pPr>
            <a:r>
              <a:rPr lang="en-US" dirty="0"/>
              <a:t>Lid Attachment (</a:t>
            </a:r>
            <a:r>
              <a:rPr lang="en-US" dirty="0" err="1"/>
              <a:t>Korb</a:t>
            </a:r>
            <a:r>
              <a:rPr lang="en-US" dirty="0"/>
              <a:t>)</a:t>
            </a:r>
          </a:p>
          <a:p>
            <a:pPr marL="793750" lvl="1" indent="-457200"/>
            <a:r>
              <a:rPr lang="en-US" dirty="0"/>
              <a:t>Peripheral lens contour</a:t>
            </a:r>
          </a:p>
          <a:p>
            <a:pPr marL="793750" lvl="1" indent="-457200"/>
            <a:r>
              <a:rPr lang="en-US" dirty="0"/>
              <a:t>Edge contour</a:t>
            </a:r>
          </a:p>
          <a:p>
            <a:pPr marL="793750" lvl="1" indent="-457200"/>
            <a:r>
              <a:rPr lang="en-US" dirty="0"/>
              <a:t>Edge thickness (0.08, 0.20 from apex)</a:t>
            </a:r>
          </a:p>
          <a:p>
            <a:pPr marL="793750" lvl="1" indent="-457200"/>
            <a:r>
              <a:rPr lang="en-US" dirty="0"/>
              <a:t>Lens mass decreased (TAP)</a:t>
            </a:r>
          </a:p>
          <a:p>
            <a:pPr marL="793750" lvl="1" indent="-457200"/>
            <a:r>
              <a:rPr lang="en-US" dirty="0"/>
              <a:t>BCR (FTK)</a:t>
            </a:r>
          </a:p>
          <a:p>
            <a:pPr marL="457200" indent="-457200">
              <a:buFont typeface="+mj-lt"/>
              <a:buAutoNum type="arabicPeriod"/>
            </a:pPr>
            <a:r>
              <a:rPr lang="en-US" dirty="0" err="1"/>
              <a:t>Interpalpebral</a:t>
            </a:r>
            <a:endParaRPr lang="en-US" dirty="0"/>
          </a:p>
          <a:p>
            <a:pPr lvl="1"/>
            <a:r>
              <a:rPr lang="en-US" dirty="0"/>
              <a:t>Early fitting philosophy</a:t>
            </a:r>
          </a:p>
          <a:p>
            <a:pPr lvl="1"/>
            <a:r>
              <a:rPr lang="en-US" dirty="0"/>
              <a:t>Lens to corneal alignment</a:t>
            </a:r>
          </a:p>
          <a:p>
            <a:pPr lvl="1"/>
            <a:r>
              <a:rPr lang="en-US" dirty="0"/>
              <a:t>Fits between superior and inferior lids</a:t>
            </a:r>
          </a:p>
          <a:p>
            <a:pPr lvl="1"/>
            <a:r>
              <a:rPr lang="en-US" dirty="0"/>
              <a:t>Utilized if lid tangent to or above superior </a:t>
            </a:r>
            <a:r>
              <a:rPr lang="en-US" dirty="0" err="1"/>
              <a:t>limbus</a:t>
            </a:r>
            <a:endParaRPr lang="en-US" dirty="0"/>
          </a:p>
          <a:p>
            <a:pPr lvl="1"/>
            <a:r>
              <a:rPr lang="en-US" dirty="0"/>
              <a:t>Not as comfortable</a:t>
            </a:r>
          </a:p>
          <a:p>
            <a:pPr marL="469900" indent="-457200">
              <a:buFont typeface="+mj-lt"/>
              <a:buAutoNum type="arabicPeriod"/>
            </a:pPr>
            <a:r>
              <a:rPr lang="en-US" dirty="0"/>
              <a:t>Modified Lid Attachment</a:t>
            </a:r>
          </a:p>
          <a:p>
            <a:pPr lvl="1"/>
            <a:r>
              <a:rPr lang="en-US" dirty="0"/>
              <a:t>Something in between</a:t>
            </a:r>
          </a:p>
        </p:txBody>
      </p:sp>
      <p:pic>
        <p:nvPicPr>
          <p:cNvPr id="4" name="Picture 3" descr="Screen Shot 2017-03-01 at 6.59.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697" y="1896803"/>
            <a:ext cx="2655131" cy="1805967"/>
          </a:xfrm>
          <a:prstGeom prst="rect">
            <a:avLst/>
          </a:prstGeom>
        </p:spPr>
      </p:pic>
      <p:pic>
        <p:nvPicPr>
          <p:cNvPr id="5" name="Picture 4" descr="Screen Shot 2017-03-01 at 6.59.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697" y="5235911"/>
            <a:ext cx="2794302" cy="1622089"/>
          </a:xfrm>
          <a:prstGeom prst="rect">
            <a:avLst/>
          </a:prstGeom>
        </p:spPr>
      </p:pic>
    </p:spTree>
    <p:extLst>
      <p:ext uri="{BB962C8B-B14F-4D97-AF65-F5344CB8AC3E}">
        <p14:creationId xmlns:p14="http://schemas.microsoft.com/office/powerpoint/2010/main" val="4051917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Rigid Lens Evaluation</a:t>
            </a:r>
          </a:p>
        </p:txBody>
      </p:sp>
      <p:sp>
        <p:nvSpPr>
          <p:cNvPr id="3" name="Content Placeholder 2"/>
          <p:cNvSpPr>
            <a:spLocks noGrp="1"/>
          </p:cNvSpPr>
          <p:nvPr>
            <p:ph idx="1"/>
          </p:nvPr>
        </p:nvSpPr>
        <p:spPr/>
        <p:txBody>
          <a:bodyPr/>
          <a:lstStyle/>
          <a:p>
            <a:r>
              <a:rPr lang="en-US" dirty="0"/>
              <a:t>Pooling appears green, bearing appears dark</a:t>
            </a:r>
          </a:p>
          <a:p>
            <a:r>
              <a:rPr lang="en-US" dirty="0"/>
              <a:t>Dumbbell pattern if corneal cylinder &gt; 1D in flat meridian</a:t>
            </a:r>
          </a:p>
          <a:p>
            <a:r>
              <a:rPr lang="en-US" dirty="0"/>
              <a:t>Areas of evaluation</a:t>
            </a:r>
          </a:p>
        </p:txBody>
      </p:sp>
      <p:graphicFrame>
        <p:nvGraphicFramePr>
          <p:cNvPr id="4" name="Table 3"/>
          <p:cNvGraphicFramePr>
            <a:graphicFrameLocks noGrp="1"/>
          </p:cNvGraphicFramePr>
          <p:nvPr>
            <p:extLst>
              <p:ext uri="{D42A27DB-BD31-4B8C-83A1-F6EECF244321}">
                <p14:modId xmlns:p14="http://schemas.microsoft.com/office/powerpoint/2010/main" val="2155582491"/>
              </p:ext>
            </p:extLst>
          </p:nvPr>
        </p:nvGraphicFramePr>
        <p:xfrm>
          <a:off x="549275" y="3814911"/>
          <a:ext cx="7835805" cy="2864790"/>
        </p:xfrm>
        <a:graphic>
          <a:graphicData uri="http://schemas.openxmlformats.org/drawingml/2006/table">
            <a:tbl>
              <a:tblPr firstRow="1" bandRow="1">
                <a:tableStyleId>{2D5ABB26-0587-4C30-8999-92F81FD0307C}</a:tableStyleId>
              </a:tblPr>
              <a:tblGrid>
                <a:gridCol w="3899733">
                  <a:extLst>
                    <a:ext uri="{9D8B030D-6E8A-4147-A177-3AD203B41FA5}">
                      <a16:colId xmlns:a16="http://schemas.microsoft.com/office/drawing/2014/main" val="20000"/>
                    </a:ext>
                  </a:extLst>
                </a:gridCol>
                <a:gridCol w="3936072">
                  <a:extLst>
                    <a:ext uri="{9D8B030D-6E8A-4147-A177-3AD203B41FA5}">
                      <a16:colId xmlns:a16="http://schemas.microsoft.com/office/drawing/2014/main" val="20001"/>
                    </a:ext>
                  </a:extLst>
                </a:gridCol>
              </a:tblGrid>
              <a:tr h="1432395">
                <a:tc>
                  <a:txBody>
                    <a:bodyPr/>
                    <a:lstStyle/>
                    <a:p>
                      <a:r>
                        <a:rPr lang="en-US" b="1" dirty="0"/>
                        <a:t>Apical Clearance</a:t>
                      </a:r>
                      <a:r>
                        <a:rPr lang="en-US" b="1" baseline="0" dirty="0"/>
                        <a:t> (pooling) </a:t>
                      </a:r>
                      <a:r>
                        <a:rPr lang="mr-IN" baseline="0" dirty="0"/>
                        <a:t>–</a:t>
                      </a:r>
                      <a:r>
                        <a:rPr lang="en-US" baseline="0" dirty="0"/>
                        <a:t> lens if fit steeper than the cornea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432395">
                <a:tc>
                  <a:txBody>
                    <a:bodyPr/>
                    <a:lstStyle/>
                    <a:p>
                      <a:r>
                        <a:rPr lang="en-US" b="1" dirty="0"/>
                        <a:t>Apical Touch</a:t>
                      </a:r>
                      <a:r>
                        <a:rPr lang="en-US" b="1" baseline="0" dirty="0"/>
                        <a:t> (Bearing) </a:t>
                      </a:r>
                      <a:r>
                        <a:rPr lang="mr-IN" baseline="0" dirty="0"/>
                        <a:t>–</a:t>
                      </a:r>
                      <a:r>
                        <a:rPr lang="en-US" baseline="0" dirty="0"/>
                        <a:t> lens if fit flatter than the cornea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5" name="Picture 4" descr="Screen Shot 2017-03-01 at 7.15.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255" y="3814911"/>
            <a:ext cx="1822872" cy="1371187"/>
          </a:xfrm>
          <a:prstGeom prst="rect">
            <a:avLst/>
          </a:prstGeom>
        </p:spPr>
      </p:pic>
      <p:pic>
        <p:nvPicPr>
          <p:cNvPr id="6" name="Picture 5" descr="Screen Shot 2017-03-01 at 7.15.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752" y="5351215"/>
            <a:ext cx="1815375" cy="1184771"/>
          </a:xfrm>
          <a:prstGeom prst="rect">
            <a:avLst/>
          </a:prstGeom>
        </p:spPr>
      </p:pic>
    </p:spTree>
    <p:extLst>
      <p:ext uri="{BB962C8B-B14F-4D97-AF65-F5344CB8AC3E}">
        <p14:creationId xmlns:p14="http://schemas.microsoft.com/office/powerpoint/2010/main" val="4287814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5896"/>
            <a:ext cx="8042276" cy="1336956"/>
          </a:xfrm>
        </p:spPr>
        <p:txBody>
          <a:bodyPr/>
          <a:lstStyle/>
          <a:p>
            <a:r>
              <a:rPr lang="en-US" dirty="0"/>
              <a:t>Rigid Lens Evaluation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9532821"/>
              </p:ext>
            </p:extLst>
          </p:nvPr>
        </p:nvGraphicFramePr>
        <p:xfrm>
          <a:off x="549275" y="2411307"/>
          <a:ext cx="8042276" cy="4094442"/>
        </p:xfrm>
        <a:graphic>
          <a:graphicData uri="http://schemas.openxmlformats.org/drawingml/2006/table">
            <a:tbl>
              <a:tblPr firstRow="1" bandRow="1">
                <a:tableStyleId>{2D5ABB26-0587-4C30-8999-92F81FD0307C}</a:tableStyleId>
              </a:tblPr>
              <a:tblGrid>
                <a:gridCol w="4021138">
                  <a:extLst>
                    <a:ext uri="{9D8B030D-6E8A-4147-A177-3AD203B41FA5}">
                      <a16:colId xmlns:a16="http://schemas.microsoft.com/office/drawing/2014/main" val="20000"/>
                    </a:ext>
                  </a:extLst>
                </a:gridCol>
                <a:gridCol w="4021138">
                  <a:extLst>
                    <a:ext uri="{9D8B030D-6E8A-4147-A177-3AD203B41FA5}">
                      <a16:colId xmlns:a16="http://schemas.microsoft.com/office/drawing/2014/main" val="20001"/>
                    </a:ext>
                  </a:extLst>
                </a:gridCol>
              </a:tblGrid>
              <a:tr h="2047221">
                <a:tc>
                  <a:txBody>
                    <a:bodyPr/>
                    <a:lstStyle/>
                    <a:p>
                      <a:r>
                        <a:rPr lang="en-US" b="1" dirty="0"/>
                        <a:t>Alignment </a:t>
                      </a:r>
                      <a:r>
                        <a:rPr lang="mr-IN" dirty="0"/>
                        <a:t>–</a:t>
                      </a:r>
                      <a:r>
                        <a:rPr lang="en-US" dirty="0"/>
                        <a:t> “Minimal Apical Clearance” (MAC)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047221">
                <a:tc>
                  <a:txBody>
                    <a:bodyPr/>
                    <a:lstStyle/>
                    <a:p>
                      <a:r>
                        <a:rPr lang="en-US" b="1" dirty="0"/>
                        <a:t>Dumbbell</a:t>
                      </a:r>
                      <a:r>
                        <a:rPr lang="en-US" b="1" baseline="0" dirty="0"/>
                        <a:t> has bearing in flat meridian </a:t>
                      </a:r>
                      <a:r>
                        <a:rPr lang="mr-IN" baseline="0" dirty="0"/>
                        <a:t>–</a:t>
                      </a:r>
                      <a:r>
                        <a:rPr lang="en-US" baseline="0" dirty="0"/>
                        <a:t> example shows WTR fitted on 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descr="Screen Shot 2017-03-01 at 7.24.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254" y="4567918"/>
            <a:ext cx="2174555" cy="1763881"/>
          </a:xfrm>
          <a:prstGeom prst="rect">
            <a:avLst/>
          </a:prstGeom>
        </p:spPr>
      </p:pic>
      <p:pic>
        <p:nvPicPr>
          <p:cNvPr id="6" name="Picture 5" descr="Screen Shot 2017-03-01 at 7.23.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01" y="2731023"/>
            <a:ext cx="2196559" cy="1497018"/>
          </a:xfrm>
          <a:prstGeom prst="rect">
            <a:avLst/>
          </a:prstGeom>
        </p:spPr>
      </p:pic>
    </p:spTree>
    <p:extLst>
      <p:ext uri="{BB962C8B-B14F-4D97-AF65-F5344CB8AC3E}">
        <p14:creationId xmlns:p14="http://schemas.microsoft.com/office/powerpoint/2010/main" val="1026082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Lens</a:t>
            </a:r>
          </a:p>
        </p:txBody>
      </p:sp>
      <p:sp>
        <p:nvSpPr>
          <p:cNvPr id="3" name="Content Placeholder 2"/>
          <p:cNvSpPr>
            <a:spLocks noGrp="1"/>
          </p:cNvSpPr>
          <p:nvPr>
            <p:ph idx="1"/>
          </p:nvPr>
        </p:nvSpPr>
        <p:spPr>
          <a:xfrm>
            <a:off x="400118" y="1600200"/>
            <a:ext cx="8191433" cy="4870759"/>
          </a:xfrm>
        </p:spPr>
        <p:txBody>
          <a:bodyPr>
            <a:normAutofit lnSpcReduction="10000"/>
          </a:bodyPr>
          <a:lstStyle/>
          <a:p>
            <a:r>
              <a:rPr lang="en-US" dirty="0"/>
              <a:t>Touching or bearing in the middle surrounded by clearance</a:t>
            </a:r>
          </a:p>
          <a:p>
            <a:r>
              <a:rPr lang="en-US" dirty="0"/>
              <a:t>Darkness indicates pressure on the cornea</a:t>
            </a:r>
          </a:p>
          <a:p>
            <a:r>
              <a:rPr lang="en-US" dirty="0"/>
              <a:t>Smaller darker areas mean even greater degrees of flatness (the smaller the area, the flatter the fit)</a:t>
            </a:r>
          </a:p>
          <a:p>
            <a:r>
              <a:rPr lang="en-US" dirty="0"/>
              <a:t>Large amounts of movement and decentration</a:t>
            </a:r>
          </a:p>
          <a:p>
            <a:r>
              <a:rPr lang="en-US" dirty="0"/>
              <a:t>Blinking causes a lot of movement, and the lens  is dropped inferiorly if too flat</a:t>
            </a:r>
          </a:p>
          <a:p>
            <a:r>
              <a:rPr lang="en-US" dirty="0"/>
              <a:t>For lenses that do not lid attach, the lens is pulled up on a blink, and then dropped back down into position</a:t>
            </a:r>
          </a:p>
        </p:txBody>
      </p:sp>
    </p:spTree>
    <p:extLst>
      <p:ext uri="{BB962C8B-B14F-4D97-AF65-F5344CB8AC3E}">
        <p14:creationId xmlns:p14="http://schemas.microsoft.com/office/powerpoint/2010/main" val="1337773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Steep Lens</a:t>
            </a:r>
          </a:p>
        </p:txBody>
      </p:sp>
      <p:sp>
        <p:nvSpPr>
          <p:cNvPr id="3" name="Content Placeholder 2"/>
          <p:cNvSpPr>
            <a:spLocks noGrp="1"/>
          </p:cNvSpPr>
          <p:nvPr>
            <p:ph idx="1"/>
          </p:nvPr>
        </p:nvSpPr>
        <p:spPr/>
        <p:txBody>
          <a:bodyPr/>
          <a:lstStyle/>
          <a:p>
            <a:r>
              <a:rPr lang="en-US" dirty="0"/>
              <a:t>Central area of clearance</a:t>
            </a:r>
          </a:p>
          <a:p>
            <a:r>
              <a:rPr lang="en-US" dirty="0"/>
              <a:t>Much more comfortable because they fit tighter to the cornea</a:t>
            </a:r>
          </a:p>
          <a:p>
            <a:r>
              <a:rPr lang="en-US" dirty="0"/>
              <a:t>Lack of lens movement</a:t>
            </a:r>
          </a:p>
          <a:p>
            <a:r>
              <a:rPr lang="en-US" dirty="0"/>
              <a:t>Good initial comfort but complaints of blurry vision  or redness and irritation by the end of the day</a:t>
            </a:r>
          </a:p>
          <a:p>
            <a:r>
              <a:rPr lang="en-US" dirty="0"/>
              <a:t>Centers well</a:t>
            </a:r>
          </a:p>
          <a:p>
            <a:endParaRPr lang="en-US" dirty="0"/>
          </a:p>
        </p:txBody>
      </p:sp>
    </p:spTree>
    <p:extLst>
      <p:ext uri="{BB962C8B-B14F-4D97-AF65-F5344CB8AC3E}">
        <p14:creationId xmlns:p14="http://schemas.microsoft.com/office/powerpoint/2010/main" val="2605336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correcting for Lens Types</a:t>
            </a:r>
          </a:p>
        </p:txBody>
      </p:sp>
      <p:sp>
        <p:nvSpPr>
          <p:cNvPr id="3" name="Content Placeholder 2"/>
          <p:cNvSpPr>
            <a:spLocks noGrp="1"/>
          </p:cNvSpPr>
          <p:nvPr>
            <p:ph idx="1"/>
          </p:nvPr>
        </p:nvSpPr>
        <p:spPr/>
        <p:txBody>
          <a:bodyPr>
            <a:normAutofit fontScale="92500" lnSpcReduction="10000"/>
          </a:bodyPr>
          <a:lstStyle/>
          <a:p>
            <a:r>
              <a:rPr lang="en-US" dirty="0"/>
              <a:t>Flat lens</a:t>
            </a:r>
          </a:p>
          <a:p>
            <a:pPr lvl="1"/>
            <a:r>
              <a:rPr lang="en-US" dirty="0"/>
              <a:t>Increase the diameter first by 0.4mm</a:t>
            </a:r>
          </a:p>
          <a:p>
            <a:pPr lvl="1"/>
            <a:r>
              <a:rPr lang="en-US" dirty="0"/>
              <a:t>Steepen the base curve by 0.1mm</a:t>
            </a:r>
          </a:p>
          <a:p>
            <a:pPr lvl="1"/>
            <a:r>
              <a:rPr lang="en-US" dirty="0"/>
              <a:t>Don</a:t>
            </a:r>
            <a:r>
              <a:rPr lang="mr-IN" dirty="0"/>
              <a:t>’</a:t>
            </a:r>
            <a:r>
              <a:rPr lang="en-US" dirty="0"/>
              <a:t>t forget to change the power! Flatten </a:t>
            </a:r>
            <a:r>
              <a:rPr lang="mr-IN" dirty="0"/>
              <a:t>–</a:t>
            </a:r>
            <a:r>
              <a:rPr lang="en-US" dirty="0"/>
              <a:t> Add PLUS!</a:t>
            </a:r>
          </a:p>
          <a:p>
            <a:pPr lvl="1"/>
            <a:endParaRPr lang="en-US" dirty="0"/>
          </a:p>
          <a:p>
            <a:r>
              <a:rPr lang="en-US" dirty="0"/>
              <a:t>Steep Lens</a:t>
            </a:r>
          </a:p>
          <a:p>
            <a:pPr lvl="1"/>
            <a:r>
              <a:rPr lang="en-US" dirty="0"/>
              <a:t>Decrease the diameter first by 0.4mm</a:t>
            </a:r>
          </a:p>
          <a:p>
            <a:pPr lvl="1"/>
            <a:r>
              <a:rPr lang="en-US" dirty="0"/>
              <a:t>Flatten the base curve by 0.1mm</a:t>
            </a:r>
          </a:p>
          <a:p>
            <a:pPr lvl="1"/>
            <a:r>
              <a:rPr lang="en-US" dirty="0"/>
              <a:t>Don’t forget to change the power! Steepen </a:t>
            </a:r>
            <a:r>
              <a:rPr lang="mr-IN" dirty="0"/>
              <a:t>–</a:t>
            </a:r>
            <a:r>
              <a:rPr lang="en-US" dirty="0"/>
              <a:t> Add MINUS!</a:t>
            </a:r>
          </a:p>
          <a:p>
            <a:r>
              <a:rPr lang="en-US" dirty="0"/>
              <a:t>For every half step chance in BC, change power by </a:t>
            </a:r>
            <a:r>
              <a:rPr lang="en-US"/>
              <a:t>a quarter</a:t>
            </a:r>
          </a:p>
        </p:txBody>
      </p:sp>
    </p:spTree>
    <p:extLst>
      <p:ext uri="{BB962C8B-B14F-4D97-AF65-F5344CB8AC3E}">
        <p14:creationId xmlns:p14="http://schemas.microsoft.com/office/powerpoint/2010/main" val="2188973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Question</a:t>
            </a:r>
          </a:p>
        </p:txBody>
      </p:sp>
      <p:sp>
        <p:nvSpPr>
          <p:cNvPr id="3" name="Content Placeholder 2"/>
          <p:cNvSpPr>
            <a:spLocks noGrp="1"/>
          </p:cNvSpPr>
          <p:nvPr>
            <p:ph idx="1"/>
          </p:nvPr>
        </p:nvSpPr>
        <p:spPr/>
        <p:txBody>
          <a:bodyPr/>
          <a:lstStyle/>
          <a:p>
            <a:r>
              <a:rPr lang="en-US" dirty="0"/>
              <a:t>If a patient’s refraction (assuming 13mm vertex) is: +11.50+1.00 x 035; the </a:t>
            </a:r>
            <a:r>
              <a:rPr lang="en-US" dirty="0" err="1"/>
              <a:t>keratometry</a:t>
            </a:r>
            <a:r>
              <a:rPr lang="en-US" dirty="0"/>
              <a:t> readings are 44.25/45.87, and the base curve chosen is 44.75, what is the power of the final rigid gas permeable (RGP) lens?</a:t>
            </a:r>
          </a:p>
          <a:p>
            <a:pPr marL="806450" lvl="1" indent="-457200">
              <a:buFont typeface="+mj-lt"/>
              <a:buAutoNum type="alphaUcPeriod"/>
            </a:pPr>
            <a:r>
              <a:rPr lang="en-US" dirty="0"/>
              <a:t>+12.00</a:t>
            </a:r>
          </a:p>
          <a:p>
            <a:pPr marL="806450" lvl="1" indent="-457200">
              <a:buFont typeface="+mj-lt"/>
              <a:buAutoNum type="alphaUcPeriod"/>
            </a:pPr>
            <a:r>
              <a:rPr lang="en-US" dirty="0"/>
              <a:t>+13.50</a:t>
            </a:r>
          </a:p>
          <a:p>
            <a:pPr marL="806450" lvl="1" indent="-457200">
              <a:buFont typeface="+mj-lt"/>
              <a:buAutoNum type="alphaUcPeriod"/>
            </a:pPr>
            <a:r>
              <a:rPr lang="en-US" dirty="0"/>
              <a:t>+14.00</a:t>
            </a:r>
          </a:p>
          <a:p>
            <a:pPr marL="806450" lvl="1" indent="-457200">
              <a:buFont typeface="+mj-lt"/>
              <a:buAutoNum type="alphaUcPeriod"/>
            </a:pPr>
            <a:r>
              <a:rPr lang="en-US" dirty="0"/>
              <a:t>+14.50</a:t>
            </a:r>
          </a:p>
        </p:txBody>
      </p:sp>
    </p:spTree>
    <p:extLst>
      <p:ext uri="{BB962C8B-B14F-4D97-AF65-F5344CB8AC3E}">
        <p14:creationId xmlns:p14="http://schemas.microsoft.com/office/powerpoint/2010/main" val="3920432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7-03-01 at 7.35.52 PM.png"/>
          <p:cNvPicPr>
            <a:picLocks noGrp="1" noChangeAspect="1"/>
          </p:cNvPicPr>
          <p:nvPr>
            <p:ph idx="1"/>
          </p:nvPr>
        </p:nvPicPr>
        <p:blipFill>
          <a:blip r:embed="rId2">
            <a:extLst>
              <a:ext uri="{28A0092B-C50C-407E-A947-70E740481C1C}">
                <a14:useLocalDpi xmlns:a14="http://schemas.microsoft.com/office/drawing/2010/main" val="0"/>
              </a:ext>
            </a:extLst>
          </a:blip>
          <a:srcRect l="-6066" r="-6066"/>
          <a:stretch>
            <a:fillRect/>
          </a:stretch>
        </p:blipFill>
        <p:spPr>
          <a:xfrm>
            <a:off x="-417514" y="4296578"/>
            <a:ext cx="9143999" cy="2464590"/>
          </a:xfrm>
        </p:spPr>
      </p:pic>
      <p:pic>
        <p:nvPicPr>
          <p:cNvPr id="4" name="Picture 3" descr="Screen Shot 2017-03-01 at 7.35.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296578"/>
          </a:xfrm>
          <a:prstGeom prst="rect">
            <a:avLst/>
          </a:prstGeom>
        </p:spPr>
      </p:pic>
      <p:pic>
        <p:nvPicPr>
          <p:cNvPr id="6" name="Picture 5" descr="Screen Shot 2017-03-01 at 7.35.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698" y="1444532"/>
            <a:ext cx="2794302" cy="2580043"/>
          </a:xfrm>
          <a:prstGeom prst="rect">
            <a:avLst/>
          </a:prstGeom>
        </p:spPr>
      </p:pic>
    </p:spTree>
    <p:extLst>
      <p:ext uri="{BB962C8B-B14F-4D97-AF65-F5344CB8AC3E}">
        <p14:creationId xmlns:p14="http://schemas.microsoft.com/office/powerpoint/2010/main" val="1039630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Question</a:t>
            </a:r>
          </a:p>
        </p:txBody>
      </p:sp>
      <p:sp>
        <p:nvSpPr>
          <p:cNvPr id="3" name="Content Placeholder 2"/>
          <p:cNvSpPr>
            <a:spLocks noGrp="1"/>
          </p:cNvSpPr>
          <p:nvPr>
            <p:ph idx="1"/>
          </p:nvPr>
        </p:nvSpPr>
        <p:spPr/>
        <p:txBody>
          <a:bodyPr/>
          <a:lstStyle/>
          <a:p>
            <a:r>
              <a:rPr lang="en-US" dirty="0"/>
              <a:t>A patient wears +5.00D Contact lenses. He now gets +5.00 spectacles and wears them with a vertex distance of 20mm. What is the change in magnification in using these spectacles?</a:t>
            </a:r>
          </a:p>
          <a:p>
            <a:endParaRPr lang="en-US" dirty="0"/>
          </a:p>
          <a:p>
            <a:pPr marL="806450" lvl="1" indent="-457200">
              <a:buFont typeface="+mj-lt"/>
              <a:buAutoNum type="alphaUcPeriod"/>
            </a:pPr>
            <a:r>
              <a:rPr lang="en-US" dirty="0"/>
              <a:t>0.90</a:t>
            </a:r>
          </a:p>
          <a:p>
            <a:pPr marL="806450" lvl="1" indent="-457200">
              <a:buFont typeface="+mj-lt"/>
              <a:buAutoNum type="alphaUcPeriod"/>
            </a:pPr>
            <a:r>
              <a:rPr lang="en-US" dirty="0"/>
              <a:t>1.00</a:t>
            </a:r>
          </a:p>
          <a:p>
            <a:pPr marL="806450" lvl="1" indent="-457200">
              <a:buFont typeface="+mj-lt"/>
              <a:buAutoNum type="alphaUcPeriod"/>
            </a:pPr>
            <a:r>
              <a:rPr lang="en-US" dirty="0"/>
              <a:t>1.11</a:t>
            </a:r>
          </a:p>
          <a:p>
            <a:pPr marL="806450" lvl="1" indent="-457200">
              <a:buFont typeface="+mj-lt"/>
              <a:buAutoNum type="alphaUcPeriod"/>
            </a:pPr>
            <a:r>
              <a:rPr lang="en-US" dirty="0"/>
              <a:t>1.24</a:t>
            </a:r>
          </a:p>
          <a:p>
            <a:pPr marL="349250" lvl="1" indent="0">
              <a:buNone/>
            </a:pPr>
            <a:endParaRPr lang="en-US" dirty="0"/>
          </a:p>
        </p:txBody>
      </p:sp>
    </p:spTree>
    <p:extLst>
      <p:ext uri="{BB962C8B-B14F-4D97-AF65-F5344CB8AC3E}">
        <p14:creationId xmlns:p14="http://schemas.microsoft.com/office/powerpoint/2010/main" val="290022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Power</a:t>
            </a:r>
          </a:p>
        </p:txBody>
      </p:sp>
      <p:sp>
        <p:nvSpPr>
          <p:cNvPr id="3" name="Content Placeholder 2"/>
          <p:cNvSpPr>
            <a:spLocks noGrp="1"/>
          </p:cNvSpPr>
          <p:nvPr>
            <p:ph idx="1"/>
          </p:nvPr>
        </p:nvSpPr>
        <p:spPr/>
        <p:txBody>
          <a:bodyPr/>
          <a:lstStyle/>
          <a:p>
            <a:pPr lvl="0"/>
            <a:r>
              <a:rPr lang="en-US" dirty="0"/>
              <a:t>Surface power of the cornea is measured indirectly by measuring the corneal radius and converting to diopters based on an index of refraction of 1.3375</a:t>
            </a:r>
          </a:p>
          <a:p>
            <a:pPr lvl="1"/>
            <a:r>
              <a:rPr lang="en-US" sz="2400" dirty="0"/>
              <a:t>F= n’- n / r</a:t>
            </a:r>
          </a:p>
          <a:p>
            <a:pPr lvl="1"/>
            <a:r>
              <a:rPr lang="en-US" sz="2400" dirty="0"/>
              <a:t>n’ = 1.3375</a:t>
            </a:r>
          </a:p>
          <a:p>
            <a:pPr lvl="1"/>
            <a:r>
              <a:rPr lang="en-US" sz="2400" dirty="0"/>
              <a:t> n=1 (air)</a:t>
            </a:r>
          </a:p>
          <a:p>
            <a:r>
              <a:rPr lang="en-US" dirty="0" err="1"/>
              <a:t>Keratometry</a:t>
            </a:r>
            <a:endParaRPr lang="en-US" dirty="0"/>
          </a:p>
          <a:p>
            <a:pPr marL="0" indent="0">
              <a:buNone/>
            </a:pPr>
            <a:r>
              <a:rPr lang="en-US" dirty="0"/>
              <a:t>Important for converting keratometry and base curve values in RGP lenses </a:t>
            </a:r>
          </a:p>
        </p:txBody>
      </p:sp>
    </p:spTree>
    <p:extLst>
      <p:ext uri="{BB962C8B-B14F-4D97-AF65-F5344CB8AC3E}">
        <p14:creationId xmlns:p14="http://schemas.microsoft.com/office/powerpoint/2010/main" val="39117629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3-01 at 7.53.37 PM.png"/>
          <p:cNvPicPr>
            <a:picLocks noGrp="1" noChangeAspect="1"/>
          </p:cNvPicPr>
          <p:nvPr>
            <p:ph idx="1"/>
          </p:nvPr>
        </p:nvPicPr>
        <p:blipFill>
          <a:blip r:embed="rId2">
            <a:extLst>
              <a:ext uri="{28A0092B-C50C-407E-A947-70E740481C1C}">
                <a14:useLocalDpi xmlns:a14="http://schemas.microsoft.com/office/drawing/2010/main" val="0"/>
              </a:ext>
            </a:extLst>
          </a:blip>
          <a:srcRect t="-18909" b="-18909"/>
          <a:stretch>
            <a:fillRect/>
          </a:stretch>
        </p:blipFill>
        <p:spPr>
          <a:xfrm>
            <a:off x="0" y="0"/>
            <a:ext cx="9144000" cy="6644911"/>
          </a:xfrm>
        </p:spPr>
      </p:pic>
    </p:spTree>
    <p:extLst>
      <p:ext uri="{BB962C8B-B14F-4D97-AF65-F5344CB8AC3E}">
        <p14:creationId xmlns:p14="http://schemas.microsoft.com/office/powerpoint/2010/main" val="3857337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Question</a:t>
            </a:r>
          </a:p>
        </p:txBody>
      </p:sp>
      <p:sp>
        <p:nvSpPr>
          <p:cNvPr id="3" name="Content Placeholder 2"/>
          <p:cNvSpPr>
            <a:spLocks noGrp="1"/>
          </p:cNvSpPr>
          <p:nvPr>
            <p:ph idx="1"/>
          </p:nvPr>
        </p:nvSpPr>
        <p:spPr/>
        <p:txBody>
          <a:bodyPr/>
          <a:lstStyle/>
          <a:p>
            <a:r>
              <a:rPr lang="en-US" dirty="0"/>
              <a:t>What is the name of the device that measures the base curve of a contact lens?</a:t>
            </a:r>
          </a:p>
          <a:p>
            <a:endParaRPr lang="en-US" dirty="0"/>
          </a:p>
          <a:p>
            <a:pPr marL="806450" lvl="1" indent="-457200">
              <a:buFont typeface="+mj-lt"/>
              <a:buAutoNum type="alphaUcPeriod"/>
            </a:pPr>
            <a:r>
              <a:rPr lang="en-US" sz="2000" dirty="0" err="1"/>
              <a:t>Keratoscope</a:t>
            </a:r>
            <a:endParaRPr lang="en-US" sz="2000" dirty="0"/>
          </a:p>
          <a:p>
            <a:pPr marL="806450" lvl="1" indent="-457200">
              <a:buFont typeface="+mj-lt"/>
              <a:buAutoNum type="alphaUcPeriod"/>
            </a:pPr>
            <a:r>
              <a:rPr lang="en-US" sz="2000" dirty="0" err="1"/>
              <a:t>Radiuscope</a:t>
            </a:r>
            <a:endParaRPr lang="en-US" sz="2000" dirty="0"/>
          </a:p>
          <a:p>
            <a:pPr marL="806450" lvl="1" indent="-457200">
              <a:buFont typeface="+mj-lt"/>
              <a:buAutoNum type="alphaUcPeriod"/>
            </a:pPr>
            <a:r>
              <a:rPr lang="en-US" sz="2000" dirty="0"/>
              <a:t>Retinoscope</a:t>
            </a:r>
          </a:p>
          <a:p>
            <a:pPr marL="806450" lvl="1" indent="-457200">
              <a:buFont typeface="+mj-lt"/>
              <a:buAutoNum type="alphaUcPeriod"/>
            </a:pPr>
            <a:r>
              <a:rPr lang="en-US" sz="2000" dirty="0" err="1"/>
              <a:t>Basometer</a:t>
            </a:r>
            <a:endParaRPr lang="en-US" sz="2000" dirty="0"/>
          </a:p>
          <a:p>
            <a:pPr marL="349250" lvl="1" indent="0">
              <a:buNone/>
            </a:pPr>
            <a:endParaRPr lang="en-US" sz="2000" dirty="0"/>
          </a:p>
        </p:txBody>
      </p:sp>
    </p:spTree>
    <p:extLst>
      <p:ext uri="{BB962C8B-B14F-4D97-AF65-F5344CB8AC3E}">
        <p14:creationId xmlns:p14="http://schemas.microsoft.com/office/powerpoint/2010/main" val="683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A </a:t>
            </a:r>
            <a:r>
              <a:rPr lang="en-US" b="1" dirty="0" err="1"/>
              <a:t>Radiuscope</a:t>
            </a:r>
            <a:r>
              <a:rPr lang="en-US" dirty="0"/>
              <a:t> is a device that measures base curve of a contact lens</a:t>
            </a:r>
          </a:p>
          <a:p>
            <a:r>
              <a:rPr lang="en-US" dirty="0"/>
              <a:t>A </a:t>
            </a:r>
            <a:r>
              <a:rPr lang="en-US" b="1" dirty="0" err="1"/>
              <a:t>keratoscope</a:t>
            </a:r>
            <a:r>
              <a:rPr lang="en-US" dirty="0"/>
              <a:t> measures corneal curvature</a:t>
            </a:r>
          </a:p>
          <a:p>
            <a:r>
              <a:rPr lang="en-US" dirty="0"/>
              <a:t>A </a:t>
            </a:r>
            <a:r>
              <a:rPr lang="en-US" b="1" dirty="0"/>
              <a:t>retinoscope</a:t>
            </a:r>
            <a:r>
              <a:rPr lang="en-US" dirty="0"/>
              <a:t> is used in refraction</a:t>
            </a:r>
          </a:p>
          <a:p>
            <a:r>
              <a:rPr lang="en-US" dirty="0"/>
              <a:t>There is no such thing as a </a:t>
            </a:r>
            <a:r>
              <a:rPr lang="en-US" b="1" dirty="0" err="1"/>
              <a:t>basometer</a:t>
            </a:r>
            <a:endParaRPr lang="en-US" b="1" dirty="0"/>
          </a:p>
        </p:txBody>
      </p:sp>
    </p:spTree>
    <p:extLst>
      <p:ext uri="{BB962C8B-B14F-4D97-AF65-F5344CB8AC3E}">
        <p14:creationId xmlns:p14="http://schemas.microsoft.com/office/powerpoint/2010/main" val="4103433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Rigid Gas Permeable </a:t>
            </a:r>
          </a:p>
        </p:txBody>
      </p:sp>
      <p:sp>
        <p:nvSpPr>
          <p:cNvPr id="3" name="Content Placeholder 2"/>
          <p:cNvSpPr>
            <a:spLocks noGrp="1"/>
          </p:cNvSpPr>
          <p:nvPr>
            <p:ph idx="1"/>
          </p:nvPr>
        </p:nvSpPr>
        <p:spPr/>
        <p:txBody>
          <a:bodyPr/>
          <a:lstStyle/>
          <a:p>
            <a:r>
              <a:rPr lang="en-US" dirty="0"/>
              <a:t>Corneal lens = lens that rests entirely on the cornea (&lt;12.5mm)</a:t>
            </a:r>
          </a:p>
          <a:p>
            <a:r>
              <a:rPr lang="en-US" dirty="0"/>
              <a:t>Semi-scleral = lens that rests partly on cornea and partly on the sclera (12.5 to  &lt;15.0mm)</a:t>
            </a:r>
          </a:p>
          <a:p>
            <a:r>
              <a:rPr lang="en-US" dirty="0"/>
              <a:t>Mini-scleral – lens that rests on the sclera (15 to &lt;18.0mm )</a:t>
            </a:r>
          </a:p>
          <a:p>
            <a:r>
              <a:rPr lang="en-US" dirty="0"/>
              <a:t>Full Scleral = lens that rests on the sclera &gt;18.0mm)</a:t>
            </a:r>
          </a:p>
          <a:p>
            <a:endParaRPr lang="en-US" dirty="0"/>
          </a:p>
        </p:txBody>
      </p:sp>
    </p:spTree>
    <p:extLst>
      <p:ext uri="{BB962C8B-B14F-4D97-AF65-F5344CB8AC3E}">
        <p14:creationId xmlns:p14="http://schemas.microsoft.com/office/powerpoint/2010/main" val="2726867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7576"/>
            <a:ext cx="9011352" cy="1492625"/>
          </a:xfrm>
        </p:spPr>
        <p:txBody>
          <a:bodyPr/>
          <a:lstStyle/>
          <a:p>
            <a:r>
              <a:rPr lang="en-US" sz="3400" dirty="0"/>
              <a:t>Contact Lens Management Considerations (post </a:t>
            </a:r>
            <a:r>
              <a:rPr lang="en-US" sz="3400" dirty="0" err="1"/>
              <a:t>keratoplasty</a:t>
            </a:r>
            <a:r>
              <a:rPr lang="en-US" sz="3400" dirty="0"/>
              <a:t> CL fittings)</a:t>
            </a:r>
          </a:p>
        </p:txBody>
      </p:sp>
      <p:sp>
        <p:nvSpPr>
          <p:cNvPr id="3" name="Content Placeholder 2"/>
          <p:cNvSpPr>
            <a:spLocks noGrp="1"/>
          </p:cNvSpPr>
          <p:nvPr>
            <p:ph idx="1"/>
          </p:nvPr>
        </p:nvSpPr>
        <p:spPr>
          <a:xfrm>
            <a:off x="549275" y="1739361"/>
            <a:ext cx="8042276" cy="4343400"/>
          </a:xfrm>
        </p:spPr>
        <p:txBody>
          <a:bodyPr>
            <a:normAutofit lnSpcReduction="10000"/>
          </a:bodyPr>
          <a:lstStyle/>
          <a:p>
            <a:pPr lvl="0"/>
            <a:r>
              <a:rPr lang="en-US" dirty="0"/>
              <a:t>physiological limitations – how health is the eye?</a:t>
            </a:r>
          </a:p>
          <a:p>
            <a:pPr lvl="0"/>
            <a:r>
              <a:rPr lang="en-US" dirty="0"/>
              <a:t>Psychological attitude – patient motivation</a:t>
            </a:r>
          </a:p>
          <a:p>
            <a:pPr lvl="0"/>
            <a:r>
              <a:rPr lang="en-US" dirty="0"/>
              <a:t>Suture present or removed</a:t>
            </a:r>
          </a:p>
          <a:p>
            <a:pPr lvl="0"/>
            <a:r>
              <a:rPr lang="en-US" dirty="0"/>
              <a:t>Time after suture removal – fit CL 6-9 months afterwards</a:t>
            </a:r>
          </a:p>
          <a:p>
            <a:pPr lvl="0"/>
            <a:r>
              <a:rPr lang="en-US" dirty="0"/>
              <a:t>25-30% of keratoconus patients wear CL after PKP</a:t>
            </a:r>
          </a:p>
          <a:p>
            <a:pPr lvl="0"/>
            <a:r>
              <a:rPr lang="en-US" dirty="0"/>
              <a:t>realistic expectations</a:t>
            </a:r>
          </a:p>
          <a:p>
            <a:pPr lvl="0"/>
            <a:r>
              <a:rPr lang="en-US" dirty="0"/>
              <a:t>follow up care</a:t>
            </a:r>
          </a:p>
          <a:p>
            <a:endParaRPr lang="en-US" dirty="0"/>
          </a:p>
        </p:txBody>
      </p:sp>
    </p:spTree>
    <p:extLst>
      <p:ext uri="{BB962C8B-B14F-4D97-AF65-F5344CB8AC3E}">
        <p14:creationId xmlns:p14="http://schemas.microsoft.com/office/powerpoint/2010/main" val="3192606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88140"/>
          </a:xfrm>
        </p:spPr>
        <p:txBody>
          <a:bodyPr/>
          <a:lstStyle/>
          <a:p>
            <a:endParaRPr lang="en-US" dirty="0"/>
          </a:p>
        </p:txBody>
      </p:sp>
      <p:sp>
        <p:nvSpPr>
          <p:cNvPr id="3" name="Content Placeholder 2"/>
          <p:cNvSpPr>
            <a:spLocks noGrp="1"/>
          </p:cNvSpPr>
          <p:nvPr>
            <p:ph idx="1"/>
          </p:nvPr>
        </p:nvSpPr>
        <p:spPr>
          <a:xfrm>
            <a:off x="226154" y="295716"/>
            <a:ext cx="8559045" cy="6210034"/>
          </a:xfrm>
        </p:spPr>
        <p:txBody>
          <a:bodyPr>
            <a:normAutofit fontScale="85000" lnSpcReduction="20000"/>
          </a:bodyPr>
          <a:lstStyle/>
          <a:p>
            <a:pPr marL="457200" indent="-457200">
              <a:buAutoNum type="arabicPeriod"/>
            </a:pPr>
            <a:r>
              <a:rPr lang="en-US" b="1" dirty="0"/>
              <a:t>Standard Rigid Lens design</a:t>
            </a:r>
          </a:p>
          <a:p>
            <a:pPr marL="793750" lvl="1" indent="-457200"/>
            <a:r>
              <a:rPr lang="en-US" dirty="0"/>
              <a:t>favor RGP because of Oxygen permeability and corrects irregular astigmatism	</a:t>
            </a:r>
          </a:p>
          <a:p>
            <a:pPr marL="793750" lvl="1" indent="-457200"/>
            <a:r>
              <a:rPr lang="en-US" dirty="0"/>
              <a:t>if going with corneal RGP then use: </a:t>
            </a:r>
            <a:r>
              <a:rPr lang="en-US" sz="2400" dirty="0"/>
              <a:t>lens with large OAD (overall diameter; </a:t>
            </a:r>
            <a:r>
              <a:rPr lang="en-US" dirty="0"/>
              <a:t>traditionally lenses are &lt;10mm but large diameters better to cover past graft;</a:t>
            </a:r>
          </a:p>
          <a:p>
            <a:pPr marL="457200" indent="-457200">
              <a:buAutoNum type="arabicPeriod"/>
            </a:pPr>
            <a:r>
              <a:rPr lang="en-US" b="1" dirty="0"/>
              <a:t>Scleral and semi-scleral lens </a:t>
            </a:r>
            <a:r>
              <a:rPr lang="en-US" dirty="0"/>
              <a:t>– go beyond </a:t>
            </a:r>
            <a:r>
              <a:rPr lang="en-US" dirty="0" err="1"/>
              <a:t>limbus</a:t>
            </a:r>
            <a:r>
              <a:rPr lang="en-US" dirty="0"/>
              <a:t>; definition arbitrary but most providers consider &gt;18mm a true sclera</a:t>
            </a:r>
          </a:p>
          <a:p>
            <a:pPr lvl="1"/>
            <a:r>
              <a:rPr lang="en-US" sz="2400" dirty="0"/>
              <a:t>More comfortable because it does not rest on cornea, does not move very much, eyelid does not bunch over lens</a:t>
            </a:r>
          </a:p>
          <a:p>
            <a:pPr marL="457200" indent="-457200">
              <a:buFont typeface="+mj-lt"/>
              <a:buAutoNum type="arabicPeriod"/>
            </a:pPr>
            <a:r>
              <a:rPr lang="en-US" b="1" dirty="0"/>
              <a:t>Hydrogel</a:t>
            </a:r>
            <a:r>
              <a:rPr lang="en-US" dirty="0"/>
              <a:t>  - if a patient doesn’t have much irregular astigmatism but because of </a:t>
            </a:r>
            <a:r>
              <a:rPr lang="en-US" dirty="0" err="1"/>
              <a:t>anisometropia</a:t>
            </a:r>
            <a:r>
              <a:rPr lang="en-US" dirty="0"/>
              <a:t>, patient is not doing well with spectacle prescription, consider hydrogel lens</a:t>
            </a:r>
          </a:p>
          <a:p>
            <a:pPr marL="457200" lvl="0" indent="-457200">
              <a:buFont typeface="+mj-lt"/>
              <a:buAutoNum type="arabicPeriod"/>
            </a:pPr>
            <a:r>
              <a:rPr lang="en-US" b="1" dirty="0"/>
              <a:t>Hybrid</a:t>
            </a:r>
            <a:r>
              <a:rPr lang="en-US" dirty="0"/>
              <a:t> – soft skirt with rigid center </a:t>
            </a:r>
          </a:p>
          <a:p>
            <a:pPr lvl="1"/>
            <a:r>
              <a:rPr lang="en-US" sz="2400" dirty="0"/>
              <a:t>Better comfort than rigid lens alone but better optics than soft lens</a:t>
            </a:r>
          </a:p>
          <a:p>
            <a:pPr lvl="1"/>
            <a:r>
              <a:rPr lang="en-US" sz="2400" dirty="0"/>
              <a:t>Prevents rigid lens from falling out</a:t>
            </a:r>
          </a:p>
          <a:p>
            <a:pPr marL="457200" indent="-457200">
              <a:buFont typeface="+mj-lt"/>
              <a:buAutoNum type="arabicPeriod"/>
            </a:pPr>
            <a:r>
              <a:rPr lang="en-US" b="1" dirty="0"/>
              <a:t>Piggyback lens </a:t>
            </a:r>
            <a:r>
              <a:rPr lang="en-US" dirty="0"/>
              <a:t>– soft lens underneath and rigid lens on top</a:t>
            </a:r>
          </a:p>
          <a:p>
            <a:pPr lvl="1"/>
            <a:r>
              <a:rPr lang="en-US" dirty="0"/>
              <a:t>Indications: minimize abrasions, accelerate lens adaptation</a:t>
            </a:r>
          </a:p>
        </p:txBody>
      </p:sp>
    </p:spTree>
    <p:extLst>
      <p:ext uri="{BB962C8B-B14F-4D97-AF65-F5344CB8AC3E}">
        <p14:creationId xmlns:p14="http://schemas.microsoft.com/office/powerpoint/2010/main" val="2934903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Rigid Gas Permeable </a:t>
            </a:r>
          </a:p>
        </p:txBody>
      </p:sp>
      <p:sp>
        <p:nvSpPr>
          <p:cNvPr id="3" name="Content Placeholder 2"/>
          <p:cNvSpPr>
            <a:spLocks noGrp="1"/>
          </p:cNvSpPr>
          <p:nvPr>
            <p:ph idx="1"/>
          </p:nvPr>
        </p:nvSpPr>
        <p:spPr/>
        <p:txBody>
          <a:bodyPr/>
          <a:lstStyle/>
          <a:p>
            <a:r>
              <a:rPr lang="en-US" dirty="0"/>
              <a:t>Corneal lens = lens that rests entirely on the cornea (&lt;12.5mm)</a:t>
            </a:r>
          </a:p>
          <a:p>
            <a:r>
              <a:rPr lang="en-US" dirty="0"/>
              <a:t>Semi-scleral = lens that rests partly on cornea and partly on the sclera (12.5 to  &lt;15.0mm)</a:t>
            </a:r>
          </a:p>
          <a:p>
            <a:r>
              <a:rPr lang="en-US" dirty="0"/>
              <a:t>Mini-scleral – lens that rests on the sclera (15 to &lt;18.0mm )</a:t>
            </a:r>
          </a:p>
          <a:p>
            <a:r>
              <a:rPr lang="en-US" dirty="0"/>
              <a:t>Full Scleral = lens that rests on the sclera &gt;18.0mm)</a:t>
            </a:r>
          </a:p>
          <a:p>
            <a:endParaRPr lang="en-US" dirty="0"/>
          </a:p>
        </p:txBody>
      </p:sp>
    </p:spTree>
    <p:extLst>
      <p:ext uri="{BB962C8B-B14F-4D97-AF65-F5344CB8AC3E}">
        <p14:creationId xmlns:p14="http://schemas.microsoft.com/office/powerpoint/2010/main" val="37577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7576"/>
            <a:ext cx="9011352" cy="1492625"/>
          </a:xfrm>
        </p:spPr>
        <p:txBody>
          <a:bodyPr/>
          <a:lstStyle/>
          <a:p>
            <a:r>
              <a:rPr lang="en-US" sz="3400" dirty="0"/>
              <a:t>Contact Lens Management Considerations (post </a:t>
            </a:r>
            <a:r>
              <a:rPr lang="en-US" sz="3400" dirty="0" err="1"/>
              <a:t>keratoplasty</a:t>
            </a:r>
            <a:r>
              <a:rPr lang="en-US" sz="3400" dirty="0"/>
              <a:t> CL fittings)</a:t>
            </a:r>
          </a:p>
        </p:txBody>
      </p:sp>
      <p:sp>
        <p:nvSpPr>
          <p:cNvPr id="3" name="Content Placeholder 2"/>
          <p:cNvSpPr>
            <a:spLocks noGrp="1"/>
          </p:cNvSpPr>
          <p:nvPr>
            <p:ph idx="1"/>
          </p:nvPr>
        </p:nvSpPr>
        <p:spPr>
          <a:xfrm>
            <a:off x="549275" y="1739361"/>
            <a:ext cx="8042276" cy="4343400"/>
          </a:xfrm>
        </p:spPr>
        <p:txBody>
          <a:bodyPr>
            <a:normAutofit lnSpcReduction="10000"/>
          </a:bodyPr>
          <a:lstStyle/>
          <a:p>
            <a:pPr lvl="0"/>
            <a:r>
              <a:rPr lang="en-US" dirty="0"/>
              <a:t>physiological limitations – how health is the eye?</a:t>
            </a:r>
          </a:p>
          <a:p>
            <a:pPr lvl="0"/>
            <a:r>
              <a:rPr lang="en-US" dirty="0"/>
              <a:t>Psychological attitude – patient motivation</a:t>
            </a:r>
          </a:p>
          <a:p>
            <a:pPr lvl="0"/>
            <a:r>
              <a:rPr lang="en-US" dirty="0"/>
              <a:t>Suture present or removed</a:t>
            </a:r>
          </a:p>
          <a:p>
            <a:pPr lvl="0"/>
            <a:r>
              <a:rPr lang="en-US" dirty="0"/>
              <a:t>Time after suture removal – fit CL 6-9 months afterwards</a:t>
            </a:r>
          </a:p>
          <a:p>
            <a:pPr lvl="0"/>
            <a:r>
              <a:rPr lang="en-US" dirty="0"/>
              <a:t>25-30% of keratoconus patients wear CL after PKP</a:t>
            </a:r>
          </a:p>
          <a:p>
            <a:pPr lvl="0"/>
            <a:r>
              <a:rPr lang="en-US" dirty="0"/>
              <a:t>realistic expectations</a:t>
            </a:r>
          </a:p>
          <a:p>
            <a:pPr lvl="0"/>
            <a:r>
              <a:rPr lang="en-US" dirty="0"/>
              <a:t>follow up care</a:t>
            </a:r>
          </a:p>
          <a:p>
            <a:endParaRPr lang="en-US" dirty="0"/>
          </a:p>
        </p:txBody>
      </p:sp>
    </p:spTree>
    <p:extLst>
      <p:ext uri="{BB962C8B-B14F-4D97-AF65-F5344CB8AC3E}">
        <p14:creationId xmlns:p14="http://schemas.microsoft.com/office/powerpoint/2010/main" val="1912003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88140"/>
          </a:xfrm>
        </p:spPr>
        <p:txBody>
          <a:bodyPr/>
          <a:lstStyle/>
          <a:p>
            <a:endParaRPr lang="en-US" dirty="0"/>
          </a:p>
        </p:txBody>
      </p:sp>
      <p:sp>
        <p:nvSpPr>
          <p:cNvPr id="3" name="Content Placeholder 2"/>
          <p:cNvSpPr>
            <a:spLocks noGrp="1"/>
          </p:cNvSpPr>
          <p:nvPr>
            <p:ph idx="1"/>
          </p:nvPr>
        </p:nvSpPr>
        <p:spPr>
          <a:xfrm>
            <a:off x="226154" y="295716"/>
            <a:ext cx="8559045" cy="6210034"/>
          </a:xfrm>
        </p:spPr>
        <p:txBody>
          <a:bodyPr>
            <a:normAutofit fontScale="85000" lnSpcReduction="20000"/>
          </a:bodyPr>
          <a:lstStyle/>
          <a:p>
            <a:pPr marL="457200" indent="-457200">
              <a:buAutoNum type="arabicPeriod"/>
            </a:pPr>
            <a:r>
              <a:rPr lang="en-US" b="1" dirty="0"/>
              <a:t>Standard Rigid Lens design</a:t>
            </a:r>
          </a:p>
          <a:p>
            <a:pPr marL="793750" lvl="1" indent="-457200"/>
            <a:r>
              <a:rPr lang="en-US" dirty="0"/>
              <a:t>favor RGP because of Oxygen permeability and corrects irregular astigmatism	</a:t>
            </a:r>
          </a:p>
          <a:p>
            <a:pPr marL="793750" lvl="1" indent="-457200"/>
            <a:r>
              <a:rPr lang="en-US" dirty="0"/>
              <a:t>if going with corneal RGP then use: </a:t>
            </a:r>
            <a:r>
              <a:rPr lang="en-US" sz="2400" dirty="0"/>
              <a:t>lens with large OAD (overall diameter; </a:t>
            </a:r>
            <a:r>
              <a:rPr lang="en-US" dirty="0"/>
              <a:t>traditionally lenses are &lt;10mm but large diameters better to cover past graft;</a:t>
            </a:r>
          </a:p>
          <a:p>
            <a:pPr marL="457200" indent="-457200">
              <a:buAutoNum type="arabicPeriod"/>
            </a:pPr>
            <a:r>
              <a:rPr lang="en-US" b="1" dirty="0"/>
              <a:t>Scleral and semi-scleral lens </a:t>
            </a:r>
            <a:r>
              <a:rPr lang="en-US" dirty="0"/>
              <a:t>– go beyond </a:t>
            </a:r>
            <a:r>
              <a:rPr lang="en-US" dirty="0" err="1"/>
              <a:t>limbus</a:t>
            </a:r>
            <a:r>
              <a:rPr lang="en-US" dirty="0"/>
              <a:t>; definition arbitrary but most providers consider &gt;18mm a true sclera</a:t>
            </a:r>
          </a:p>
          <a:p>
            <a:pPr lvl="1"/>
            <a:r>
              <a:rPr lang="en-US" sz="2400" dirty="0"/>
              <a:t>More comfortable because it does not rest on cornea, does not move very much, eyelid does not bunch over lens</a:t>
            </a:r>
          </a:p>
          <a:p>
            <a:pPr marL="457200" indent="-457200">
              <a:buFont typeface="+mj-lt"/>
              <a:buAutoNum type="arabicPeriod"/>
            </a:pPr>
            <a:r>
              <a:rPr lang="en-US" b="1" dirty="0"/>
              <a:t>Hydrogel</a:t>
            </a:r>
            <a:r>
              <a:rPr lang="en-US" dirty="0"/>
              <a:t>  - if a patient doesn’t have much irregular astigmatism but because of </a:t>
            </a:r>
            <a:r>
              <a:rPr lang="en-US" dirty="0" err="1"/>
              <a:t>anisometropia</a:t>
            </a:r>
            <a:r>
              <a:rPr lang="en-US" dirty="0"/>
              <a:t>, patient is not doing well with spectacle prescription, consider hydrogel lens</a:t>
            </a:r>
          </a:p>
          <a:p>
            <a:pPr marL="457200" lvl="0" indent="-457200">
              <a:buFont typeface="+mj-lt"/>
              <a:buAutoNum type="arabicPeriod"/>
            </a:pPr>
            <a:r>
              <a:rPr lang="en-US" b="1" dirty="0"/>
              <a:t>Hybrid</a:t>
            </a:r>
            <a:r>
              <a:rPr lang="en-US" dirty="0"/>
              <a:t> – soft skirt with rigid center </a:t>
            </a:r>
          </a:p>
          <a:p>
            <a:pPr lvl="1"/>
            <a:r>
              <a:rPr lang="en-US" sz="2400" dirty="0"/>
              <a:t>Better comfort than rigid lens alone but better optics than soft lens</a:t>
            </a:r>
          </a:p>
          <a:p>
            <a:pPr lvl="1"/>
            <a:r>
              <a:rPr lang="en-US" sz="2400" dirty="0"/>
              <a:t>Prevents rigid lens from falling out</a:t>
            </a:r>
          </a:p>
          <a:p>
            <a:pPr marL="457200" indent="-457200">
              <a:buFont typeface="+mj-lt"/>
              <a:buAutoNum type="arabicPeriod"/>
            </a:pPr>
            <a:r>
              <a:rPr lang="en-US" b="1" dirty="0"/>
              <a:t>Piggyback lens </a:t>
            </a:r>
            <a:r>
              <a:rPr lang="en-US" dirty="0"/>
              <a:t>– soft lens underneath and rigid lens on top</a:t>
            </a:r>
          </a:p>
          <a:p>
            <a:pPr lvl="1"/>
            <a:r>
              <a:rPr lang="en-US" dirty="0"/>
              <a:t>Indications: minimize abrasions, accelerate lens adaptation</a:t>
            </a:r>
          </a:p>
        </p:txBody>
      </p:sp>
    </p:spTree>
    <p:extLst>
      <p:ext uri="{BB962C8B-B14F-4D97-AF65-F5344CB8AC3E}">
        <p14:creationId xmlns:p14="http://schemas.microsoft.com/office/powerpoint/2010/main" val="152531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Lens Terminology</a:t>
            </a:r>
          </a:p>
        </p:txBody>
      </p:sp>
      <p:sp>
        <p:nvSpPr>
          <p:cNvPr id="3" name="Content Placeholder 2"/>
          <p:cNvSpPr>
            <a:spLocks noGrp="1"/>
          </p:cNvSpPr>
          <p:nvPr>
            <p:ph idx="1"/>
          </p:nvPr>
        </p:nvSpPr>
        <p:spPr/>
        <p:txBody>
          <a:bodyPr>
            <a:normAutofit fontScale="92500"/>
          </a:bodyPr>
          <a:lstStyle/>
          <a:p>
            <a:r>
              <a:rPr lang="en-US" dirty="0" err="1"/>
              <a:t>Flexture</a:t>
            </a:r>
            <a:endParaRPr lang="en-US" dirty="0"/>
          </a:p>
          <a:p>
            <a:pPr lvl="1"/>
            <a:r>
              <a:rPr lang="en-US" dirty="0"/>
              <a:t>rigid lenses generally do not conform to the shape of the cornea; hydrogel lenses generally do	</a:t>
            </a:r>
          </a:p>
          <a:p>
            <a:pPr lvl="1"/>
            <a:r>
              <a:rPr lang="en-US" dirty="0"/>
              <a:t>contact lens flexure is a term used to describe conformity</a:t>
            </a:r>
          </a:p>
          <a:p>
            <a:r>
              <a:rPr lang="en-US" dirty="0"/>
              <a:t>Effectivity </a:t>
            </a:r>
          </a:p>
          <a:p>
            <a:pPr lvl="1"/>
            <a:r>
              <a:rPr lang="en-US" dirty="0"/>
              <a:t>the position of the correction lens (or “vertex distance”) affects the power required to optimally correct for the patient’s refractive error at distance</a:t>
            </a:r>
          </a:p>
          <a:p>
            <a:pPr lvl="1"/>
            <a:r>
              <a:rPr lang="en-US" dirty="0"/>
              <a:t>this becomes clinically significant at 4.00D</a:t>
            </a:r>
          </a:p>
          <a:p>
            <a:pPr lvl="1"/>
            <a:r>
              <a:rPr lang="en-US" dirty="0"/>
              <a:t>each meridian should be calculated separately</a:t>
            </a:r>
          </a:p>
          <a:p>
            <a:pPr lvl="1"/>
            <a:r>
              <a:rPr lang="en-US" dirty="0"/>
              <a:t>F’= F/ (1-dF)</a:t>
            </a:r>
          </a:p>
          <a:p>
            <a:endParaRPr lang="en-US" dirty="0"/>
          </a:p>
        </p:txBody>
      </p:sp>
    </p:spTree>
    <p:extLst>
      <p:ext uri="{BB962C8B-B14F-4D97-AF65-F5344CB8AC3E}">
        <p14:creationId xmlns:p14="http://schemas.microsoft.com/office/powerpoint/2010/main" val="206118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a:t>
            </a:r>
          </a:p>
        </p:txBody>
      </p:sp>
      <p:sp>
        <p:nvSpPr>
          <p:cNvPr id="3" name="Content Placeholder 2"/>
          <p:cNvSpPr>
            <a:spLocks noGrp="1"/>
          </p:cNvSpPr>
          <p:nvPr>
            <p:ph idx="1"/>
          </p:nvPr>
        </p:nvSpPr>
        <p:spPr>
          <a:xfrm>
            <a:off x="317534" y="1600200"/>
            <a:ext cx="8274017" cy="4848551"/>
          </a:xfrm>
        </p:spPr>
        <p:txBody>
          <a:bodyPr>
            <a:normAutofit fontScale="92500" lnSpcReduction="20000"/>
          </a:bodyPr>
          <a:lstStyle/>
          <a:p>
            <a:pPr lvl="0"/>
            <a:r>
              <a:rPr lang="en-US" dirty="0"/>
              <a:t>The position of the correcting lens also affects the power required to optimally correct for the patient’s refractive error at near, although not by the same magnitude</a:t>
            </a:r>
          </a:p>
          <a:p>
            <a:pPr lvl="0"/>
            <a:r>
              <a:rPr lang="en-US" dirty="0"/>
              <a:t>Accommodation with a contact lens approximates that of an emmetrope</a:t>
            </a:r>
          </a:p>
          <a:p>
            <a:pPr lvl="0"/>
            <a:r>
              <a:rPr lang="en-US" dirty="0"/>
              <a:t>This becomes clinically significant at &gt;3.00D</a:t>
            </a:r>
          </a:p>
          <a:p>
            <a:pPr lvl="0"/>
            <a:r>
              <a:rPr lang="en-US" dirty="0"/>
              <a:t>Therefore the following relationship exists, </a:t>
            </a:r>
          </a:p>
          <a:p>
            <a:pPr lvl="1"/>
            <a:r>
              <a:rPr lang="en-US" sz="2400" dirty="0"/>
              <a:t>Accommodative demand is GREATER for a </a:t>
            </a:r>
            <a:r>
              <a:rPr lang="en-US" sz="2400" u="sng" dirty="0"/>
              <a:t>contact lens wearing</a:t>
            </a:r>
            <a:r>
              <a:rPr lang="en-US" sz="2400" dirty="0"/>
              <a:t> MYOPE than for a spectacle wearing myope</a:t>
            </a:r>
          </a:p>
          <a:p>
            <a:pPr lvl="1"/>
            <a:r>
              <a:rPr lang="en-US" sz="2400" dirty="0"/>
              <a:t>Accommodative demand is LESS for a </a:t>
            </a:r>
            <a:r>
              <a:rPr lang="en-US" sz="2400" u="sng" dirty="0"/>
              <a:t>contact lens wearing</a:t>
            </a:r>
            <a:r>
              <a:rPr lang="en-US" sz="2400" dirty="0"/>
              <a:t> HYPEROPE than for a spectacle wearing </a:t>
            </a:r>
            <a:r>
              <a:rPr lang="en-US" sz="2400" dirty="0" err="1"/>
              <a:t>hyperope</a:t>
            </a:r>
            <a:endParaRPr lang="en-US" sz="2400" dirty="0"/>
          </a:p>
          <a:p>
            <a:pPr lvl="0"/>
            <a:r>
              <a:rPr lang="en-US" dirty="0"/>
              <a:t>Clinically significant for early presbyopes</a:t>
            </a:r>
          </a:p>
          <a:p>
            <a:endParaRPr lang="en-US" dirty="0"/>
          </a:p>
        </p:txBody>
      </p:sp>
    </p:spTree>
    <p:extLst>
      <p:ext uri="{BB962C8B-B14F-4D97-AF65-F5344CB8AC3E}">
        <p14:creationId xmlns:p14="http://schemas.microsoft.com/office/powerpoint/2010/main" val="91111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Prism and Contact Lenses</a:t>
            </a:r>
          </a:p>
        </p:txBody>
      </p:sp>
      <p:sp>
        <p:nvSpPr>
          <p:cNvPr id="3" name="Content Placeholder 2"/>
          <p:cNvSpPr>
            <a:spLocks noGrp="1"/>
          </p:cNvSpPr>
          <p:nvPr>
            <p:ph idx="1"/>
          </p:nvPr>
        </p:nvSpPr>
        <p:spPr/>
        <p:txBody>
          <a:bodyPr>
            <a:normAutofit fontScale="92500" lnSpcReduction="20000"/>
          </a:bodyPr>
          <a:lstStyle/>
          <a:p>
            <a:r>
              <a:rPr lang="en-US" dirty="0"/>
              <a:t>Prismatic Effects</a:t>
            </a:r>
          </a:p>
          <a:p>
            <a:pPr lvl="1"/>
            <a:r>
              <a:rPr lang="en-US" dirty="0"/>
              <a:t>Contact lenses minimize the prismatic effects encountered when the eye is not looking through the optical center of the lens</a:t>
            </a:r>
          </a:p>
          <a:p>
            <a:pPr lvl="1"/>
            <a:r>
              <a:rPr lang="en-US" dirty="0"/>
              <a:t>Usually this is desirable </a:t>
            </a:r>
            <a:r>
              <a:rPr lang="mr-IN" dirty="0"/>
              <a:t>–</a:t>
            </a:r>
            <a:r>
              <a:rPr lang="en-US" dirty="0"/>
              <a:t> occasionally it is not</a:t>
            </a:r>
          </a:p>
          <a:p>
            <a:r>
              <a:rPr lang="en-US" dirty="0"/>
              <a:t>Prism in Contact Lenses</a:t>
            </a:r>
          </a:p>
          <a:p>
            <a:pPr lvl="1"/>
            <a:r>
              <a:rPr lang="en-US" dirty="0"/>
              <a:t>Prisms are used in contact lenses for stabilization purposes and rarely to correct for vertical deviations (up to 2.5pd theoretically of imbalance)</a:t>
            </a:r>
          </a:p>
          <a:p>
            <a:pPr lvl="1"/>
            <a:r>
              <a:rPr lang="en-US" dirty="0"/>
              <a:t>P=h(BVP)</a:t>
            </a:r>
          </a:p>
          <a:p>
            <a:pPr lvl="2"/>
            <a:r>
              <a:rPr lang="en-US" dirty="0"/>
              <a:t>P= prismatic power in prism diopters</a:t>
            </a:r>
          </a:p>
          <a:p>
            <a:pPr lvl="2"/>
            <a:r>
              <a:rPr lang="en-US" dirty="0"/>
              <a:t>H = distance from optical center in cm</a:t>
            </a:r>
          </a:p>
          <a:p>
            <a:pPr lvl="2"/>
            <a:r>
              <a:rPr lang="en-US" dirty="0"/>
              <a:t>BVP = back vertex power</a:t>
            </a:r>
          </a:p>
        </p:txBody>
      </p:sp>
    </p:spTree>
    <p:extLst>
      <p:ext uri="{BB962C8B-B14F-4D97-AF65-F5344CB8AC3E}">
        <p14:creationId xmlns:p14="http://schemas.microsoft.com/office/powerpoint/2010/main" val="4033313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2975</TotalTime>
  <Words>4048</Words>
  <Application>Microsoft Macintosh PowerPoint</Application>
  <PresentationFormat>On-screen Show (4:3)</PresentationFormat>
  <Paragraphs>661</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News Gothic MT</vt:lpstr>
      <vt:lpstr>Wingdings</vt:lpstr>
      <vt:lpstr>Wingdings 2</vt:lpstr>
      <vt:lpstr>Breeze</vt:lpstr>
      <vt:lpstr>Introduction to  Contact Lenses</vt:lpstr>
      <vt:lpstr>History of Contact Lenses</vt:lpstr>
      <vt:lpstr>History of Contact Lenses</vt:lpstr>
      <vt:lpstr>Terminology</vt:lpstr>
      <vt:lpstr>Lens Power</vt:lpstr>
      <vt:lpstr>Surface Power</vt:lpstr>
      <vt:lpstr>Contact Lens Terminology</vt:lpstr>
      <vt:lpstr>Accommodation</vt:lpstr>
      <vt:lpstr>Prism and Contact Lenses</vt:lpstr>
      <vt:lpstr>Spectacle Magnification</vt:lpstr>
      <vt:lpstr>Knapp’s Law</vt:lpstr>
      <vt:lpstr>Physical Properties of Materials</vt:lpstr>
      <vt:lpstr>Physical Properties of Materials</vt:lpstr>
      <vt:lpstr>Physical Properties of Materials</vt:lpstr>
      <vt:lpstr>Contact Lens Types</vt:lpstr>
      <vt:lpstr>Patient Motivation for Contact Lens Wear</vt:lpstr>
      <vt:lpstr>Relative Contraindications</vt:lpstr>
      <vt:lpstr>Refractive Information</vt:lpstr>
      <vt:lpstr>Hydrogel Lens  Design and Fitting</vt:lpstr>
      <vt:lpstr>Hydrogel Lens  Design and Fitting</vt:lpstr>
      <vt:lpstr>Evaluation of  Soft Contact Lenses</vt:lpstr>
      <vt:lpstr>Evaluation of  Soft Contact Lenses</vt:lpstr>
      <vt:lpstr>PowerPoint Presentation</vt:lpstr>
      <vt:lpstr>PowerPoint Presentation</vt:lpstr>
      <vt:lpstr>Problem Solving</vt:lpstr>
      <vt:lpstr>PowerPoint Presentation</vt:lpstr>
      <vt:lpstr>Dispensing and Follow up</vt:lpstr>
      <vt:lpstr>Dispensing and Follow Up </vt:lpstr>
      <vt:lpstr>Lens Care Components (CRADLE = Care, Rinse, And Disinfect Lenses Everyday)</vt:lpstr>
      <vt:lpstr>Lens Care Components </vt:lpstr>
      <vt:lpstr>PowerPoint Presentation</vt:lpstr>
      <vt:lpstr>Rewetting drops </vt:lpstr>
      <vt:lpstr>PowerPoint Presentation</vt:lpstr>
      <vt:lpstr>Cleaning lenses for Part time wearers</vt:lpstr>
      <vt:lpstr>PowerPoint Presentation</vt:lpstr>
      <vt:lpstr>Clinical pearls of Lens care system</vt:lpstr>
      <vt:lpstr>Astigmatic Compensation</vt:lpstr>
      <vt:lpstr>Lens Stabilizing Techniques (soft toric CL)</vt:lpstr>
      <vt:lpstr>Lens Stabilizing Techniques (soft toric CL)</vt:lpstr>
      <vt:lpstr>Board Question</vt:lpstr>
      <vt:lpstr>PowerPoint Presentation</vt:lpstr>
      <vt:lpstr>Board Question</vt:lpstr>
      <vt:lpstr>PowerPoint Presentation</vt:lpstr>
      <vt:lpstr>Bandage Contact Lenses</vt:lpstr>
      <vt:lpstr>PowerPoint Presentation</vt:lpstr>
      <vt:lpstr>Contraindications of Bandage Contact Lens Use </vt:lpstr>
      <vt:lpstr>Devices for Contact Lens Verification</vt:lpstr>
      <vt:lpstr>Fitting RGPs</vt:lpstr>
      <vt:lpstr>RGP Lens Selection</vt:lpstr>
      <vt:lpstr>Bennett Base Curve Radius</vt:lpstr>
      <vt:lpstr>Fitting Philosophy</vt:lpstr>
      <vt:lpstr>Rigid Lens Evaluation</vt:lpstr>
      <vt:lpstr>Rigid Lens Evaluation</vt:lpstr>
      <vt:lpstr>Flat Lens</vt:lpstr>
      <vt:lpstr>Steep Lens</vt:lpstr>
      <vt:lpstr>Steps to correcting for Lens Types</vt:lpstr>
      <vt:lpstr>Board Question</vt:lpstr>
      <vt:lpstr>PowerPoint Presentation</vt:lpstr>
      <vt:lpstr>Board Question</vt:lpstr>
      <vt:lpstr>PowerPoint Presentation</vt:lpstr>
      <vt:lpstr>Board Question</vt:lpstr>
      <vt:lpstr>PowerPoint Presentation</vt:lpstr>
      <vt:lpstr>Rigid Gas Permeable </vt:lpstr>
      <vt:lpstr>Contact Lens Management Considerations (post keratoplasty CL fittings)</vt:lpstr>
      <vt:lpstr>PowerPoint Presentation</vt:lpstr>
      <vt:lpstr>Rigid Gas Permeable </vt:lpstr>
      <vt:lpstr>Contact Lens Management Considerations (post keratoplasty CL fittings)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Contact Lenses</dc:title>
  <dc:creator>Masoud Ebrahimi</dc:creator>
  <cp:lastModifiedBy>Microsoft Office User</cp:lastModifiedBy>
  <cp:revision>52</cp:revision>
  <dcterms:created xsi:type="dcterms:W3CDTF">2017-02-28T01:11:10Z</dcterms:created>
  <dcterms:modified xsi:type="dcterms:W3CDTF">2020-01-28T05:21:26Z</dcterms:modified>
</cp:coreProperties>
</file>