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256" r:id="rId2"/>
    <p:sldId id="257" r:id="rId3"/>
    <p:sldId id="308" r:id="rId4"/>
    <p:sldId id="260" r:id="rId5"/>
    <p:sldId id="261" r:id="rId6"/>
    <p:sldId id="258" r:id="rId7"/>
    <p:sldId id="259" r:id="rId8"/>
    <p:sldId id="262" r:id="rId9"/>
    <p:sldId id="311" r:id="rId10"/>
    <p:sldId id="312" r:id="rId11"/>
    <p:sldId id="263" r:id="rId12"/>
    <p:sldId id="264" r:id="rId13"/>
    <p:sldId id="265" r:id="rId14"/>
    <p:sldId id="266" r:id="rId15"/>
    <p:sldId id="309" r:id="rId16"/>
    <p:sldId id="310" r:id="rId17"/>
    <p:sldId id="267" r:id="rId18"/>
    <p:sldId id="268" r:id="rId19"/>
    <p:sldId id="269" r:id="rId20"/>
    <p:sldId id="270" r:id="rId21"/>
    <p:sldId id="271" r:id="rId22"/>
    <p:sldId id="272" r:id="rId23"/>
    <p:sldId id="273" r:id="rId24"/>
    <p:sldId id="274" r:id="rId25"/>
    <p:sldId id="303" r:id="rId26"/>
    <p:sldId id="302" r:id="rId27"/>
    <p:sldId id="285" r:id="rId28"/>
    <p:sldId id="275" r:id="rId29"/>
    <p:sldId id="276" r:id="rId30"/>
    <p:sldId id="278" r:id="rId31"/>
    <p:sldId id="279" r:id="rId32"/>
    <p:sldId id="277" r:id="rId33"/>
    <p:sldId id="280" r:id="rId34"/>
    <p:sldId id="281" r:id="rId35"/>
    <p:sldId id="282" r:id="rId36"/>
    <p:sldId id="283" r:id="rId37"/>
    <p:sldId id="288" r:id="rId38"/>
    <p:sldId id="304" r:id="rId39"/>
    <p:sldId id="305" r:id="rId40"/>
    <p:sldId id="306" r:id="rId41"/>
    <p:sldId id="307" r:id="rId42"/>
    <p:sldId id="286" r:id="rId43"/>
    <p:sldId id="284" r:id="rId44"/>
    <p:sldId id="289" r:id="rId45"/>
    <p:sldId id="290" r:id="rId46"/>
    <p:sldId id="298" r:id="rId47"/>
    <p:sldId id="299" r:id="rId48"/>
    <p:sldId id="287" r:id="rId49"/>
    <p:sldId id="294" r:id="rId50"/>
    <p:sldId id="295" r:id="rId51"/>
    <p:sldId id="291" r:id="rId52"/>
    <p:sldId id="292" r:id="rId53"/>
    <p:sldId id="293" r:id="rId54"/>
    <p:sldId id="296" r:id="rId55"/>
    <p:sldId id="300" r:id="rId56"/>
    <p:sldId id="301"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9"/>
  </p:normalViewPr>
  <p:slideViewPr>
    <p:cSldViewPr snapToGrid="0" snapToObjects="1">
      <p:cViewPr varScale="1">
        <p:scale>
          <a:sx n="110" d="100"/>
          <a:sy n="110" d="100"/>
        </p:scale>
        <p:origin x="168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481054-5563-314F-8D74-953FD9BBBA6F}" type="datetimeFigureOut">
              <a:rPr lang="en-US" smtClean="0"/>
              <a:t>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B69665-8E4A-9348-8DBE-6B67444DF0E2}" type="slidenum">
              <a:rPr lang="en-US" smtClean="0"/>
              <a:t>‹#›</a:t>
            </a:fld>
            <a:endParaRPr lang="en-US"/>
          </a:p>
        </p:txBody>
      </p:sp>
    </p:spTree>
    <p:extLst>
      <p:ext uri="{BB962C8B-B14F-4D97-AF65-F5344CB8AC3E}">
        <p14:creationId xmlns:p14="http://schemas.microsoft.com/office/powerpoint/2010/main" val="30663221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B69665-8E4A-9348-8DBE-6B67444DF0E2}" type="slidenum">
              <a:rPr lang="en-US" smtClean="0"/>
              <a:t>21</a:t>
            </a:fld>
            <a:endParaRPr lang="en-US"/>
          </a:p>
        </p:txBody>
      </p:sp>
    </p:spTree>
    <p:extLst>
      <p:ext uri="{BB962C8B-B14F-4D97-AF65-F5344CB8AC3E}">
        <p14:creationId xmlns:p14="http://schemas.microsoft.com/office/powerpoint/2010/main" val="541561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www.slideshare.net</a:t>
            </a:r>
            <a:r>
              <a:rPr lang="en-US" dirty="0"/>
              <a:t>/</a:t>
            </a:r>
            <a:r>
              <a:rPr lang="en-US" dirty="0" err="1"/>
              <a:t>hmirzaeee</a:t>
            </a:r>
            <a:r>
              <a:rPr lang="en-US" dirty="0"/>
              <a:t>/keratometry-31466440</a:t>
            </a:r>
          </a:p>
        </p:txBody>
      </p:sp>
      <p:sp>
        <p:nvSpPr>
          <p:cNvPr id="4" name="Slide Number Placeholder 3"/>
          <p:cNvSpPr>
            <a:spLocks noGrp="1"/>
          </p:cNvSpPr>
          <p:nvPr>
            <p:ph type="sldNum" sz="quarter" idx="10"/>
          </p:nvPr>
        </p:nvSpPr>
        <p:spPr/>
        <p:txBody>
          <a:bodyPr/>
          <a:lstStyle/>
          <a:p>
            <a:fld id="{00B69665-8E4A-9348-8DBE-6B67444DF0E2}" type="slidenum">
              <a:rPr lang="en-US" smtClean="0"/>
              <a:t>51</a:t>
            </a:fld>
            <a:endParaRPr lang="en-US"/>
          </a:p>
        </p:txBody>
      </p:sp>
    </p:spTree>
    <p:extLst>
      <p:ext uri="{BB962C8B-B14F-4D97-AF65-F5344CB8AC3E}">
        <p14:creationId xmlns:p14="http://schemas.microsoft.com/office/powerpoint/2010/main" val="623509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www.slideshare.net</a:t>
            </a:r>
            <a:r>
              <a:rPr lang="en-US" dirty="0"/>
              <a:t>/KaranBhatia25/keratometry-55540991</a:t>
            </a:r>
          </a:p>
        </p:txBody>
      </p:sp>
      <p:sp>
        <p:nvSpPr>
          <p:cNvPr id="4" name="Slide Number Placeholder 3"/>
          <p:cNvSpPr>
            <a:spLocks noGrp="1"/>
          </p:cNvSpPr>
          <p:nvPr>
            <p:ph type="sldNum" sz="quarter" idx="10"/>
          </p:nvPr>
        </p:nvSpPr>
        <p:spPr/>
        <p:txBody>
          <a:bodyPr/>
          <a:lstStyle/>
          <a:p>
            <a:fld id="{00B69665-8E4A-9348-8DBE-6B67444DF0E2}" type="slidenum">
              <a:rPr lang="en-US" smtClean="0"/>
              <a:t>53</a:t>
            </a:fld>
            <a:endParaRPr lang="en-US"/>
          </a:p>
        </p:txBody>
      </p:sp>
    </p:spTree>
    <p:extLst>
      <p:ext uri="{BB962C8B-B14F-4D97-AF65-F5344CB8AC3E}">
        <p14:creationId xmlns:p14="http://schemas.microsoft.com/office/powerpoint/2010/main" val="407603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54AB02A5-4FE5-49D9-9E24-09F23B90C450}" type="datetimeFigureOut">
              <a:rPr lang="en-US" smtClean="0"/>
              <a:t>1/20/20</a:t>
            </a:fld>
            <a:endParaRPr lang="en-US"/>
          </a:p>
        </p:txBody>
      </p:sp>
      <p:sp>
        <p:nvSpPr>
          <p:cNvPr id="20" name="Footer Placeholder 19"/>
          <p:cNvSpPr>
            <a:spLocks noGrp="1"/>
          </p:cNvSpPr>
          <p:nvPr>
            <p:ph type="ftr" sz="quarter" idx="11"/>
          </p:nvPr>
        </p:nvSpPr>
        <p:spPr/>
        <p:txBody>
          <a:bodyPr/>
          <a:lstStyle/>
          <a:p>
            <a:endParaRPr kumimoji="0" lang="en-US"/>
          </a:p>
        </p:txBody>
      </p:sp>
      <p:sp>
        <p:nvSpPr>
          <p:cNvPr id="10" name="Slide Number Placeholder 9"/>
          <p:cNvSpPr>
            <a:spLocks noGrp="1"/>
          </p:cNvSpPr>
          <p:nvPr>
            <p:ph type="sldNum" sz="quarter" idx="12"/>
          </p:nvPr>
        </p:nvSpPr>
        <p:spPr/>
        <p:txBody>
          <a:bodyPr/>
          <a:lstStyle/>
          <a:p>
            <a:fld id="{6294C92D-0306-4E69-9CD3-20855E849650}" type="slidenum">
              <a:rPr kumimoji="0" lang="en-US" smtClean="0"/>
              <a:t>‹#›</a:t>
            </a:fld>
            <a:endParaRPr kumimoji="0"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4AB02A5-4FE5-49D9-9E24-09F23B90C450}" type="datetimeFigureOut">
              <a:rPr lang="en-US" smtClean="0"/>
              <a:t>1/20/20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4AB02A5-4FE5-49D9-9E24-09F23B90C450}" type="datetimeFigureOut">
              <a:rPr lang="en-US" smtClean="0"/>
              <a:t>1/20/20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4AB02A5-4FE5-49D9-9E24-09F23B90C450}" type="datetimeFigureOut">
              <a:rPr lang="en-US" smtClean="0"/>
              <a:t>1/20/20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4AB02A5-4FE5-49D9-9E24-09F23B90C450}" type="datetimeFigureOut">
              <a:rPr lang="en-US" smtClean="0"/>
              <a:t>1/20/20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4AB02A5-4FE5-49D9-9E24-09F23B90C450}" type="datetimeFigureOut">
              <a:rPr lang="en-US" smtClean="0"/>
              <a:t>1/20/20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4AB02A5-4FE5-49D9-9E24-09F23B90C450}" type="datetimeFigureOut">
              <a:rPr lang="en-US" smtClean="0"/>
              <a:t>1/20/20</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294C92D-0306-4E69-9CD3-20855E849650}" type="slidenum">
              <a:rPr kumimoji="0" lang="en-US" smtClean="0"/>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54AB02A5-4FE5-49D9-9E24-09F23B90C450}" type="datetimeFigureOut">
              <a:rPr lang="en-US" smtClean="0"/>
              <a:t>1/20/20</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294C92D-0306-4E69-9CD3-20855E849650}" type="slidenum">
              <a:rPr kumimoji="0" lang="en-US" smtClean="0"/>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54AB02A5-4FE5-49D9-9E24-09F23B90C450}" type="datetimeFigureOut">
              <a:rPr lang="en-US" smtClean="0"/>
              <a:t>1/20/20</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294C92D-0306-4E69-9CD3-20855E849650}" type="slidenum">
              <a:rPr kumimoji="0" lang="en-US" smtClean="0"/>
              <a:t>‹#›</a:t>
            </a:fld>
            <a:endParaRPr kumimoji="0"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4AB02A5-4FE5-49D9-9E24-09F23B90C450}" type="datetimeFigureOut">
              <a:rPr lang="en-US" smtClean="0"/>
              <a:t>1/20/20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54AB02A5-4FE5-49D9-9E24-09F23B90C450}" type="datetimeFigureOut">
              <a:rPr lang="en-US" smtClean="0"/>
              <a:t>1/20/20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t>‹#›</a:t>
            </a:fld>
            <a:endParaRPr kumimoji="0"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Drag picture to placeholder or click icon to add</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t>1/20/20</a:t>
            </a:fld>
            <a:endParaRPr lang="en-US" sz="1200">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a:solidFill>
                <a:schemeClr val="bg2">
                  <a:shade val="50000"/>
                </a:schemeClr>
              </a:solidFill>
              <a:effectLs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t>‹#›</a:t>
            </a:fld>
            <a:endParaRPr kumimoji="0" lang="en-US" sz="120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1270065"/>
            <a:ext cx="7406640" cy="1472184"/>
          </a:xfrm>
        </p:spPr>
        <p:txBody>
          <a:bodyPr>
            <a:normAutofit/>
          </a:bodyPr>
          <a:lstStyle/>
          <a:p>
            <a:pPr algn="ctr"/>
            <a:r>
              <a:rPr lang="en-US" sz="4400" dirty="0"/>
              <a:t>Optics of Ophthalmic Instruments</a:t>
            </a:r>
          </a:p>
        </p:txBody>
      </p:sp>
      <p:sp>
        <p:nvSpPr>
          <p:cNvPr id="3" name="Subtitle 2"/>
          <p:cNvSpPr>
            <a:spLocks noGrp="1"/>
          </p:cNvSpPr>
          <p:nvPr>
            <p:ph type="subTitle" idx="1"/>
          </p:nvPr>
        </p:nvSpPr>
        <p:spPr>
          <a:xfrm>
            <a:off x="1432560" y="4453564"/>
            <a:ext cx="7406640" cy="1752600"/>
          </a:xfrm>
        </p:spPr>
        <p:txBody>
          <a:bodyPr/>
          <a:lstStyle/>
          <a:p>
            <a:r>
              <a:rPr lang="en-US" dirty="0" err="1"/>
              <a:t>Haleh</a:t>
            </a:r>
            <a:r>
              <a:rPr lang="en-US" dirty="0"/>
              <a:t> Ebrahimi, OD</a:t>
            </a:r>
          </a:p>
          <a:p>
            <a:r>
              <a:rPr lang="en-US" dirty="0"/>
              <a:t>Clinical Assistant Professor</a:t>
            </a:r>
          </a:p>
          <a:p>
            <a:r>
              <a:rPr lang="en-US" dirty="0"/>
              <a:t>University of Pittsburgh Medical Center</a:t>
            </a:r>
          </a:p>
        </p:txBody>
      </p:sp>
    </p:spTree>
    <p:extLst>
      <p:ext uri="{BB962C8B-B14F-4D97-AF65-F5344CB8AC3E}">
        <p14:creationId xmlns:p14="http://schemas.microsoft.com/office/powerpoint/2010/main" val="885374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a:t>
            </a:r>
          </a:p>
        </p:txBody>
      </p:sp>
      <p:sp>
        <p:nvSpPr>
          <p:cNvPr id="3" name="Content Placeholder 2"/>
          <p:cNvSpPr>
            <a:spLocks noGrp="1"/>
          </p:cNvSpPr>
          <p:nvPr>
            <p:ph idx="1"/>
          </p:nvPr>
        </p:nvSpPr>
        <p:spPr/>
        <p:txBody>
          <a:bodyPr/>
          <a:lstStyle/>
          <a:p>
            <a:r>
              <a:rPr lang="en-US" dirty="0"/>
              <a:t>Which of the following lenses provided the largest field of view?</a:t>
            </a:r>
          </a:p>
          <a:p>
            <a:endParaRPr lang="en-US" dirty="0"/>
          </a:p>
          <a:p>
            <a:pPr marL="870966" lvl="1" indent="-514350">
              <a:buFont typeface="+mj-lt"/>
              <a:buAutoNum type="alphaUcPeriod"/>
            </a:pPr>
            <a:r>
              <a:rPr lang="en-US" dirty="0"/>
              <a:t>15 D lens</a:t>
            </a:r>
          </a:p>
          <a:p>
            <a:pPr marL="870966" lvl="1" indent="-514350">
              <a:buFont typeface="+mj-lt"/>
              <a:buAutoNum type="alphaUcPeriod"/>
            </a:pPr>
            <a:r>
              <a:rPr lang="en-US" dirty="0"/>
              <a:t>20 D lens</a:t>
            </a:r>
          </a:p>
          <a:p>
            <a:pPr marL="870966" lvl="1" indent="-514350">
              <a:buFont typeface="+mj-lt"/>
              <a:buAutoNum type="alphaUcPeriod"/>
            </a:pPr>
            <a:r>
              <a:rPr lang="en-US" b="1" dirty="0"/>
              <a:t>30 D lens</a:t>
            </a:r>
          </a:p>
          <a:p>
            <a:pPr marL="870966" lvl="1" indent="-514350">
              <a:buFont typeface="+mj-lt"/>
              <a:buAutoNum type="alphaUcPeriod"/>
            </a:pPr>
            <a:r>
              <a:rPr lang="en-US" dirty="0"/>
              <a:t>Field of view is the same in all the lenses</a:t>
            </a:r>
          </a:p>
          <a:p>
            <a:pPr marL="870966" lvl="1" indent="-514350">
              <a:buFont typeface="+mj-lt"/>
              <a:buAutoNum type="alphaUcPeriod"/>
            </a:pPr>
            <a:endParaRPr lang="en-US" dirty="0"/>
          </a:p>
          <a:p>
            <a:pPr marL="356616" lvl="1" indent="0">
              <a:buNone/>
            </a:pPr>
            <a:r>
              <a:rPr lang="en-US" dirty="0"/>
              <a:t>Field of view = dioptric power x 2</a:t>
            </a:r>
          </a:p>
        </p:txBody>
      </p:sp>
    </p:spTree>
    <p:extLst>
      <p:ext uri="{BB962C8B-B14F-4D97-AF65-F5344CB8AC3E}">
        <p14:creationId xmlns:p14="http://schemas.microsoft.com/office/powerpoint/2010/main" val="2490866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Binocular Indirect Ophthalmoscope</a:t>
            </a:r>
          </a:p>
        </p:txBody>
      </p:sp>
      <p:sp>
        <p:nvSpPr>
          <p:cNvPr id="3" name="Content Placeholder 2"/>
          <p:cNvSpPr>
            <a:spLocks noGrp="1"/>
          </p:cNvSpPr>
          <p:nvPr>
            <p:ph idx="1"/>
          </p:nvPr>
        </p:nvSpPr>
        <p:spPr>
          <a:xfrm>
            <a:off x="983707" y="1447799"/>
            <a:ext cx="8160293" cy="5008033"/>
          </a:xfrm>
        </p:spPr>
        <p:txBody>
          <a:bodyPr>
            <a:normAutofit/>
          </a:bodyPr>
          <a:lstStyle/>
          <a:p>
            <a:r>
              <a:rPr lang="en-US" dirty="0"/>
              <a:t>Axial images dimensions are especially </a:t>
            </a:r>
            <a:r>
              <a:rPr lang="en-US" b="1" dirty="0"/>
              <a:t>THICKENED</a:t>
            </a:r>
            <a:r>
              <a:rPr lang="en-US" dirty="0"/>
              <a:t> by the </a:t>
            </a:r>
            <a:r>
              <a:rPr lang="en-US" b="1" dirty="0"/>
              <a:t>LOWER</a:t>
            </a:r>
            <a:r>
              <a:rPr lang="en-US" dirty="0"/>
              <a:t> powered (longer focal length) condensing lens</a:t>
            </a:r>
          </a:p>
        </p:txBody>
      </p:sp>
      <p:pic>
        <p:nvPicPr>
          <p:cNvPr id="5" name="Picture 4" descr="Screen Shot 2017-02-26 at 3.29.4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191" y="3036753"/>
            <a:ext cx="7779497" cy="3821247"/>
          </a:xfrm>
          <a:prstGeom prst="rect">
            <a:avLst/>
          </a:prstGeom>
        </p:spPr>
      </p:pic>
    </p:spTree>
    <p:extLst>
      <p:ext uri="{BB962C8B-B14F-4D97-AF65-F5344CB8AC3E}">
        <p14:creationId xmlns:p14="http://schemas.microsoft.com/office/powerpoint/2010/main" val="4021394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Binocular Indirect Ophthalmoscope</a:t>
            </a:r>
          </a:p>
        </p:txBody>
      </p:sp>
      <p:sp>
        <p:nvSpPr>
          <p:cNvPr id="3" name="Content Placeholder 2"/>
          <p:cNvSpPr>
            <a:spLocks noGrp="1"/>
          </p:cNvSpPr>
          <p:nvPr>
            <p:ph idx="1"/>
          </p:nvPr>
        </p:nvSpPr>
        <p:spPr>
          <a:xfrm>
            <a:off x="1030828" y="1447800"/>
            <a:ext cx="8113172" cy="5410200"/>
          </a:xfrm>
        </p:spPr>
        <p:txBody>
          <a:bodyPr>
            <a:normAutofit lnSpcReduction="10000"/>
          </a:bodyPr>
          <a:lstStyle/>
          <a:p>
            <a:r>
              <a:rPr lang="en-US" dirty="0"/>
              <a:t>30 Diopter Lens (highest magnification)</a:t>
            </a:r>
          </a:p>
          <a:p>
            <a:pPr lvl="1"/>
            <a:r>
              <a:rPr lang="en-US" sz="2400" dirty="0"/>
              <a:t>Yields LEAST magnification of retina 60/30=</a:t>
            </a:r>
            <a:r>
              <a:rPr lang="en-US" b="1" dirty="0"/>
              <a:t>2x</a:t>
            </a:r>
          </a:p>
          <a:p>
            <a:pPr lvl="1"/>
            <a:r>
              <a:rPr lang="en-US" sz="2400" dirty="0"/>
              <a:t>Stereopsis is half that of the normal 2/4=</a:t>
            </a:r>
            <a:r>
              <a:rPr lang="en-US" dirty="0"/>
              <a:t>1/2</a:t>
            </a:r>
          </a:p>
          <a:p>
            <a:pPr lvl="1"/>
            <a:r>
              <a:rPr lang="en-US" sz="2400" dirty="0"/>
              <a:t>Largest field of view 30x2= 60 degrees</a:t>
            </a:r>
          </a:p>
          <a:p>
            <a:r>
              <a:rPr lang="en-US" dirty="0"/>
              <a:t> 15 Diopter Lens </a:t>
            </a:r>
          </a:p>
          <a:p>
            <a:pPr lvl="1"/>
            <a:r>
              <a:rPr lang="en-US" sz="2400" dirty="0"/>
              <a:t>Magnification of retina 60/15= </a:t>
            </a:r>
            <a:r>
              <a:rPr lang="en-US" b="1" dirty="0"/>
              <a:t>4x</a:t>
            </a:r>
          </a:p>
          <a:p>
            <a:pPr lvl="1"/>
            <a:r>
              <a:rPr lang="en-US" sz="2400" dirty="0"/>
              <a:t>Stereopsis 4/4=1 </a:t>
            </a:r>
            <a:r>
              <a:rPr lang="en-US" sz="2400" dirty="0">
                <a:sym typeface="Wingdings"/>
              </a:rPr>
              <a:t> </a:t>
            </a:r>
            <a:r>
              <a:rPr lang="en-US" sz="2400" u="sng" dirty="0">
                <a:sym typeface="Wingdings"/>
              </a:rPr>
              <a:t>FULL STEREOPSIS </a:t>
            </a:r>
            <a:r>
              <a:rPr lang="en-US" sz="2400" dirty="0">
                <a:sym typeface="Wingdings"/>
              </a:rPr>
              <a:t>= thickened image</a:t>
            </a:r>
            <a:endParaRPr lang="en-US" sz="2400" u="sng" dirty="0"/>
          </a:p>
          <a:p>
            <a:pPr lvl="1"/>
            <a:r>
              <a:rPr lang="en-US" sz="2400" dirty="0"/>
              <a:t>Field of view 15x2= 30 degrees</a:t>
            </a:r>
          </a:p>
          <a:p>
            <a:r>
              <a:rPr lang="en-US" dirty="0"/>
              <a:t>20 D lens is most used since it provides adequate field of view, stereopsis and magnification</a:t>
            </a:r>
          </a:p>
          <a:p>
            <a:endParaRPr lang="en-US" dirty="0"/>
          </a:p>
        </p:txBody>
      </p:sp>
    </p:spTree>
    <p:extLst>
      <p:ext uri="{BB962C8B-B14F-4D97-AF65-F5344CB8AC3E}">
        <p14:creationId xmlns:p14="http://schemas.microsoft.com/office/powerpoint/2010/main" val="1572709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Advantages of Binocular Indirect Ophthalmoscopy</a:t>
            </a:r>
          </a:p>
        </p:txBody>
      </p:sp>
      <p:sp>
        <p:nvSpPr>
          <p:cNvPr id="3" name="Content Placeholder 2"/>
          <p:cNvSpPr>
            <a:spLocks noGrp="1"/>
          </p:cNvSpPr>
          <p:nvPr>
            <p:ph idx="1"/>
          </p:nvPr>
        </p:nvSpPr>
        <p:spPr>
          <a:xfrm>
            <a:off x="1435608" y="1877264"/>
            <a:ext cx="7498080" cy="4371135"/>
          </a:xfrm>
        </p:spPr>
        <p:txBody>
          <a:bodyPr>
            <a:normAutofit/>
          </a:bodyPr>
          <a:lstStyle/>
          <a:p>
            <a:r>
              <a:rPr lang="en-US" dirty="0"/>
              <a:t>Stereoscopic visualization</a:t>
            </a:r>
          </a:p>
          <a:p>
            <a:endParaRPr lang="en-US" dirty="0"/>
          </a:p>
          <a:p>
            <a:r>
              <a:rPr lang="en-US" dirty="0"/>
              <a:t>Increased field of view vs. direct ophthalmoscopy (25° </a:t>
            </a:r>
            <a:r>
              <a:rPr lang="en-US" dirty="0" err="1"/>
              <a:t>vs</a:t>
            </a:r>
            <a:r>
              <a:rPr lang="en-US" dirty="0"/>
              <a:t> 8°)</a:t>
            </a:r>
          </a:p>
          <a:p>
            <a:endParaRPr lang="en-US" dirty="0"/>
          </a:p>
        </p:txBody>
      </p:sp>
    </p:spTree>
    <p:extLst>
      <p:ext uri="{BB962C8B-B14F-4D97-AF65-F5344CB8AC3E}">
        <p14:creationId xmlns:p14="http://schemas.microsoft.com/office/powerpoint/2010/main" val="971291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051" y="274638"/>
            <a:ext cx="7847637" cy="1143000"/>
          </a:xfrm>
        </p:spPr>
        <p:txBody>
          <a:bodyPr>
            <a:normAutofit/>
          </a:bodyPr>
          <a:lstStyle/>
          <a:p>
            <a:r>
              <a:rPr lang="en-US" dirty="0"/>
              <a:t>Light Reflexes</a:t>
            </a:r>
          </a:p>
        </p:txBody>
      </p:sp>
      <p:sp>
        <p:nvSpPr>
          <p:cNvPr id="3" name="Content Placeholder 2"/>
          <p:cNvSpPr>
            <a:spLocks noGrp="1"/>
          </p:cNvSpPr>
          <p:nvPr>
            <p:ph idx="1"/>
          </p:nvPr>
        </p:nvSpPr>
        <p:spPr>
          <a:xfrm>
            <a:off x="625860" y="1447799"/>
            <a:ext cx="8307828" cy="5122629"/>
          </a:xfrm>
        </p:spPr>
        <p:txBody>
          <a:bodyPr>
            <a:normAutofit fontScale="92500" lnSpcReduction="20000"/>
          </a:bodyPr>
          <a:lstStyle/>
          <a:p>
            <a:r>
              <a:rPr lang="en-US" dirty="0"/>
              <a:t>3 bright reflexes (from the cornea, pupil and crystalline lens) when trying to visualize the fundus</a:t>
            </a:r>
          </a:p>
          <a:p>
            <a:r>
              <a:rPr lang="en-US" dirty="0"/>
              <a:t>The condenser is a biconvex lens, the anterior surface forms a virtual reflected image of the illuminating headlamp, and the posterior surface, being concave to the illuminating source, forms a real image</a:t>
            </a:r>
          </a:p>
          <a:p>
            <a:r>
              <a:rPr lang="en-US" dirty="0"/>
              <a:t>These images move in </a:t>
            </a:r>
            <a:r>
              <a:rPr lang="en-US" u="sng" dirty="0"/>
              <a:t>opposite directions </a:t>
            </a:r>
            <a:r>
              <a:rPr lang="en-US" dirty="0"/>
              <a:t>if the lens is tilted</a:t>
            </a:r>
          </a:p>
          <a:p>
            <a:r>
              <a:rPr lang="en-US" dirty="0"/>
              <a:t>The higher the D.P.  Of the condensing lens, the more will be tilting necessary to move reflexes away from the center of view</a:t>
            </a:r>
          </a:p>
          <a:p>
            <a:endParaRPr lang="en-US" dirty="0"/>
          </a:p>
        </p:txBody>
      </p:sp>
    </p:spTree>
    <p:extLst>
      <p:ext uri="{BB962C8B-B14F-4D97-AF65-F5344CB8AC3E}">
        <p14:creationId xmlns:p14="http://schemas.microsoft.com/office/powerpoint/2010/main" val="3139843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Board Question</a:t>
            </a:r>
          </a:p>
        </p:txBody>
      </p:sp>
      <p:pic>
        <p:nvPicPr>
          <p:cNvPr id="4" name="Content Placeholder 3" descr="Screen Shot 2017-02-27 at 7.25.25 PM.png"/>
          <p:cNvPicPr>
            <a:picLocks noGrp="1" noChangeAspect="1"/>
          </p:cNvPicPr>
          <p:nvPr>
            <p:ph idx="1"/>
          </p:nvPr>
        </p:nvPicPr>
        <p:blipFill>
          <a:blip r:embed="rId2">
            <a:extLst>
              <a:ext uri="{28A0092B-C50C-407E-A947-70E740481C1C}">
                <a14:useLocalDpi xmlns:a14="http://schemas.microsoft.com/office/drawing/2010/main" val="0"/>
              </a:ext>
            </a:extLst>
          </a:blip>
          <a:srcRect t="-34075" b="-34075"/>
          <a:stretch>
            <a:fillRect/>
          </a:stretch>
        </p:blipFill>
        <p:spPr>
          <a:xfrm>
            <a:off x="0" y="903444"/>
            <a:ext cx="8933688" cy="5719739"/>
          </a:xfrm>
        </p:spPr>
      </p:pic>
    </p:spTree>
    <p:extLst>
      <p:ext uri="{BB962C8B-B14F-4D97-AF65-F5344CB8AC3E}">
        <p14:creationId xmlns:p14="http://schemas.microsoft.com/office/powerpoint/2010/main" val="723188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7-02-27 at 7.27.16 PM.png"/>
          <p:cNvPicPr>
            <a:picLocks noGrp="1" noChangeAspect="1"/>
          </p:cNvPicPr>
          <p:nvPr>
            <p:ph idx="1"/>
          </p:nvPr>
        </p:nvPicPr>
        <p:blipFill>
          <a:blip r:embed="rId2">
            <a:extLst>
              <a:ext uri="{28A0092B-C50C-407E-A947-70E740481C1C}">
                <a14:useLocalDpi xmlns:a14="http://schemas.microsoft.com/office/drawing/2010/main" val="0"/>
              </a:ext>
            </a:extLst>
          </a:blip>
          <a:srcRect t="-37748" b="-37748"/>
          <a:stretch>
            <a:fillRect/>
          </a:stretch>
        </p:blipFill>
        <p:spPr>
          <a:xfrm>
            <a:off x="0" y="478889"/>
            <a:ext cx="9144000" cy="5854390"/>
          </a:xfrm>
        </p:spPr>
      </p:pic>
    </p:spTree>
    <p:extLst>
      <p:ext uri="{BB962C8B-B14F-4D97-AF65-F5344CB8AC3E}">
        <p14:creationId xmlns:p14="http://schemas.microsoft.com/office/powerpoint/2010/main" val="383456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Retinoscope</a:t>
            </a:r>
          </a:p>
        </p:txBody>
      </p:sp>
      <p:sp>
        <p:nvSpPr>
          <p:cNvPr id="3" name="Content Placeholder 2"/>
          <p:cNvSpPr>
            <a:spLocks noGrp="1"/>
          </p:cNvSpPr>
          <p:nvPr>
            <p:ph idx="1"/>
          </p:nvPr>
        </p:nvSpPr>
        <p:spPr>
          <a:xfrm>
            <a:off x="1435608" y="1950884"/>
            <a:ext cx="7498080" cy="4297516"/>
          </a:xfrm>
        </p:spPr>
        <p:txBody>
          <a:bodyPr/>
          <a:lstStyle/>
          <a:p>
            <a:endParaRPr lang="en-US" dirty="0"/>
          </a:p>
          <a:p>
            <a:r>
              <a:rPr lang="en-US" dirty="0"/>
              <a:t>To determine the refractive error of an eye objectively </a:t>
            </a:r>
          </a:p>
          <a:p>
            <a:r>
              <a:rPr lang="en-US" dirty="0"/>
              <a:t>It is a small projector which emits a spot or streak like image of the lamp filament itself</a:t>
            </a:r>
          </a:p>
          <a:p>
            <a:r>
              <a:rPr lang="en-US" dirty="0"/>
              <a:t>This projector is aimed at the patient’s eye</a:t>
            </a:r>
          </a:p>
        </p:txBody>
      </p:sp>
      <p:pic>
        <p:nvPicPr>
          <p:cNvPr id="4" name="Picture 3" descr="Screen Shot 2017-02-26 at 4.06.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601" y="274638"/>
            <a:ext cx="1965016" cy="1984765"/>
          </a:xfrm>
          <a:prstGeom prst="rect">
            <a:avLst/>
          </a:prstGeom>
        </p:spPr>
      </p:pic>
    </p:spTree>
    <p:extLst>
      <p:ext uri="{BB962C8B-B14F-4D97-AF65-F5344CB8AC3E}">
        <p14:creationId xmlns:p14="http://schemas.microsoft.com/office/powerpoint/2010/main" val="2385992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Retinoscope</a:t>
            </a:r>
          </a:p>
        </p:txBody>
      </p:sp>
      <p:sp>
        <p:nvSpPr>
          <p:cNvPr id="3" name="Content Placeholder 2"/>
          <p:cNvSpPr>
            <a:spLocks noGrp="1"/>
          </p:cNvSpPr>
          <p:nvPr>
            <p:ph idx="1"/>
          </p:nvPr>
        </p:nvSpPr>
        <p:spPr/>
        <p:txBody>
          <a:bodyPr/>
          <a:lstStyle/>
          <a:p>
            <a:r>
              <a:rPr lang="en-US" dirty="0"/>
              <a:t>The </a:t>
            </a:r>
            <a:r>
              <a:rPr lang="en-US" dirty="0" err="1"/>
              <a:t>retinoscopist</a:t>
            </a:r>
            <a:r>
              <a:rPr lang="en-US" dirty="0"/>
              <a:t> can project that image onto a wall any distance away and focus it sharply, from infinity to any place behind or in front of the patient’s eye</a:t>
            </a:r>
          </a:p>
          <a:p>
            <a:endParaRPr lang="en-US" dirty="0"/>
          </a:p>
          <a:p>
            <a:r>
              <a:rPr lang="en-US" dirty="0"/>
              <a:t>2 principals: </a:t>
            </a:r>
          </a:p>
          <a:p>
            <a:pPr lvl="1"/>
            <a:r>
              <a:rPr lang="en-US" dirty="0"/>
              <a:t>Plano-mirror Effect</a:t>
            </a:r>
          </a:p>
          <a:p>
            <a:pPr lvl="1"/>
            <a:r>
              <a:rPr lang="en-US" dirty="0"/>
              <a:t>Concave-mirror Effect</a:t>
            </a:r>
          </a:p>
          <a:p>
            <a:pPr lvl="1"/>
            <a:endParaRPr lang="en-US" dirty="0"/>
          </a:p>
        </p:txBody>
      </p:sp>
    </p:spTree>
    <p:extLst>
      <p:ext uri="{BB962C8B-B14F-4D97-AF65-F5344CB8AC3E}">
        <p14:creationId xmlns:p14="http://schemas.microsoft.com/office/powerpoint/2010/main" val="4182819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270" y="53297"/>
            <a:ext cx="7498080" cy="1143000"/>
          </a:xfrm>
        </p:spPr>
        <p:txBody>
          <a:bodyPr/>
          <a:lstStyle/>
          <a:p>
            <a:r>
              <a:rPr lang="en-US" dirty="0"/>
              <a:t>Plano-Mirror Effect</a:t>
            </a:r>
          </a:p>
        </p:txBody>
      </p:sp>
      <p:sp>
        <p:nvSpPr>
          <p:cNvPr id="3" name="Content Placeholder 2"/>
          <p:cNvSpPr>
            <a:spLocks noGrp="1"/>
          </p:cNvSpPr>
          <p:nvPr>
            <p:ph idx="1"/>
          </p:nvPr>
        </p:nvSpPr>
        <p:spPr>
          <a:xfrm>
            <a:off x="662675" y="1196297"/>
            <a:ext cx="8481325" cy="5680108"/>
          </a:xfrm>
        </p:spPr>
        <p:txBody>
          <a:bodyPr>
            <a:normAutofit fontScale="85000" lnSpcReduction="10000"/>
          </a:bodyPr>
          <a:lstStyle/>
          <a:p>
            <a:r>
              <a:rPr lang="en-US" dirty="0"/>
              <a:t>Effective light source lies behind the plane of the mirror (most common used)</a:t>
            </a:r>
          </a:p>
          <a:p>
            <a:endParaRPr lang="en-US" dirty="0"/>
          </a:p>
          <a:p>
            <a:r>
              <a:rPr lang="en-US" dirty="0"/>
              <a:t>The rays of light from the source goes parallel or slightly diverging</a:t>
            </a:r>
          </a:p>
          <a:p>
            <a:endParaRPr lang="en-US" dirty="0"/>
          </a:p>
          <a:p>
            <a:r>
              <a:rPr lang="en-US" dirty="0"/>
              <a:t>Does not cross between the source and the patient’s eye</a:t>
            </a:r>
          </a:p>
          <a:p>
            <a:pPr lvl="1"/>
            <a:r>
              <a:rPr lang="en-US" dirty="0"/>
              <a:t>With movement </a:t>
            </a:r>
            <a:r>
              <a:rPr lang="mr-IN" dirty="0"/>
              <a:t>–</a:t>
            </a:r>
            <a:r>
              <a:rPr lang="en-US" dirty="0"/>
              <a:t> hyperopia</a:t>
            </a:r>
          </a:p>
          <a:p>
            <a:pPr lvl="1"/>
            <a:r>
              <a:rPr lang="en-US" dirty="0"/>
              <a:t>Against movement </a:t>
            </a:r>
            <a:r>
              <a:rPr lang="mr-IN" dirty="0"/>
              <a:t>–</a:t>
            </a:r>
            <a:r>
              <a:rPr lang="en-US" dirty="0"/>
              <a:t> myopia </a:t>
            </a:r>
          </a:p>
          <a:p>
            <a:pPr lvl="1"/>
            <a:endParaRPr lang="en-US" dirty="0"/>
          </a:p>
          <a:p>
            <a:r>
              <a:rPr lang="en-US" dirty="0"/>
              <a:t>Direction of motion of the light source on the retina will always be in the </a:t>
            </a:r>
            <a:r>
              <a:rPr lang="en-US" i="1" dirty="0"/>
              <a:t>same</a:t>
            </a:r>
            <a:r>
              <a:rPr lang="en-US" dirty="0"/>
              <a:t> direction as the motion of the retinoscope light as it crosses along the patient’s face</a:t>
            </a:r>
          </a:p>
        </p:txBody>
      </p:sp>
    </p:spTree>
    <p:extLst>
      <p:ext uri="{BB962C8B-B14F-4D97-AF65-F5344CB8AC3E}">
        <p14:creationId xmlns:p14="http://schemas.microsoft.com/office/powerpoint/2010/main" val="2144585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used instruments</a:t>
            </a:r>
          </a:p>
        </p:txBody>
      </p:sp>
      <p:sp>
        <p:nvSpPr>
          <p:cNvPr id="3" name="Content Placeholder 2"/>
          <p:cNvSpPr>
            <a:spLocks noGrp="1"/>
          </p:cNvSpPr>
          <p:nvPr>
            <p:ph idx="1"/>
          </p:nvPr>
        </p:nvSpPr>
        <p:spPr/>
        <p:txBody>
          <a:bodyPr/>
          <a:lstStyle/>
          <a:p>
            <a:r>
              <a:rPr lang="en-US" dirty="0"/>
              <a:t>Binocular Indirect Ophthalmoscope </a:t>
            </a:r>
          </a:p>
          <a:p>
            <a:r>
              <a:rPr lang="en-US" dirty="0"/>
              <a:t>Retinoscope</a:t>
            </a:r>
          </a:p>
          <a:p>
            <a:r>
              <a:rPr lang="en-US" dirty="0"/>
              <a:t>Lensometer</a:t>
            </a:r>
          </a:p>
          <a:p>
            <a:r>
              <a:rPr lang="en-US" dirty="0"/>
              <a:t>Keratometer</a:t>
            </a:r>
          </a:p>
          <a:p>
            <a:endParaRPr lang="en-US" dirty="0"/>
          </a:p>
        </p:txBody>
      </p:sp>
    </p:spTree>
    <p:extLst>
      <p:ext uri="{BB962C8B-B14F-4D97-AF65-F5344CB8AC3E}">
        <p14:creationId xmlns:p14="http://schemas.microsoft.com/office/powerpoint/2010/main" val="1221640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7-02-26 at 5.00.18 PM.png"/>
          <p:cNvPicPr>
            <a:picLocks noGrp="1" noChangeAspect="1"/>
          </p:cNvPicPr>
          <p:nvPr>
            <p:ph idx="1"/>
          </p:nvPr>
        </p:nvPicPr>
        <p:blipFill>
          <a:blip r:embed="rId2">
            <a:extLst>
              <a:ext uri="{28A0092B-C50C-407E-A947-70E740481C1C}">
                <a14:useLocalDpi xmlns:a14="http://schemas.microsoft.com/office/drawing/2010/main" val="0"/>
              </a:ext>
            </a:extLst>
          </a:blip>
          <a:srcRect t="-20499" b="-20499"/>
          <a:stretch>
            <a:fillRect/>
          </a:stretch>
        </p:blipFill>
        <p:spPr>
          <a:xfrm>
            <a:off x="0" y="460600"/>
            <a:ext cx="9144000" cy="6397400"/>
          </a:xfrm>
        </p:spPr>
      </p:pic>
    </p:spTree>
    <p:extLst>
      <p:ext uri="{BB962C8B-B14F-4D97-AF65-F5344CB8AC3E}">
        <p14:creationId xmlns:p14="http://schemas.microsoft.com/office/powerpoint/2010/main" val="3279890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1143000"/>
          </a:xfrm>
        </p:spPr>
        <p:txBody>
          <a:bodyPr/>
          <a:lstStyle/>
          <a:p>
            <a:r>
              <a:rPr lang="en-US" dirty="0"/>
              <a:t>Concave-Mirror Effect</a:t>
            </a:r>
          </a:p>
        </p:txBody>
      </p:sp>
      <p:sp>
        <p:nvSpPr>
          <p:cNvPr id="3" name="Content Placeholder 2"/>
          <p:cNvSpPr>
            <a:spLocks noGrp="1"/>
          </p:cNvSpPr>
          <p:nvPr>
            <p:ph idx="1"/>
          </p:nvPr>
        </p:nvSpPr>
        <p:spPr>
          <a:xfrm>
            <a:off x="607452" y="1271832"/>
            <a:ext cx="8536548" cy="5715000"/>
          </a:xfrm>
        </p:spPr>
        <p:txBody>
          <a:bodyPr>
            <a:normAutofit fontScale="92500" lnSpcReduction="10000"/>
          </a:bodyPr>
          <a:lstStyle/>
          <a:p>
            <a:r>
              <a:rPr lang="en-US" dirty="0"/>
              <a:t>Keep the effective source in front of the plane of the mirror</a:t>
            </a:r>
          </a:p>
          <a:p>
            <a:r>
              <a:rPr lang="en-US" dirty="0"/>
              <a:t>rays emitted from source are more converging</a:t>
            </a:r>
          </a:p>
          <a:p>
            <a:r>
              <a:rPr lang="en-US" dirty="0"/>
              <a:t>cross at a certain distance between patient and the source</a:t>
            </a:r>
          </a:p>
          <a:p>
            <a:pPr lvl="2"/>
            <a:r>
              <a:rPr lang="en-US" dirty="0"/>
              <a:t>With movement </a:t>
            </a:r>
            <a:r>
              <a:rPr lang="mr-IN" dirty="0"/>
              <a:t>–</a:t>
            </a:r>
            <a:r>
              <a:rPr lang="en-US" dirty="0"/>
              <a:t> Myopia</a:t>
            </a:r>
          </a:p>
          <a:p>
            <a:pPr lvl="2"/>
            <a:r>
              <a:rPr lang="en-US" dirty="0"/>
              <a:t>Against Movement </a:t>
            </a:r>
            <a:r>
              <a:rPr lang="mr-IN" dirty="0"/>
              <a:t>–</a:t>
            </a:r>
            <a:r>
              <a:rPr lang="en-US" dirty="0"/>
              <a:t> Hyperopia</a:t>
            </a:r>
          </a:p>
          <a:p>
            <a:r>
              <a:rPr lang="en-US" dirty="0"/>
              <a:t>Not used as often</a:t>
            </a:r>
          </a:p>
          <a:p>
            <a:pPr lvl="1"/>
            <a:endParaRPr lang="en-US" dirty="0"/>
          </a:p>
          <a:p>
            <a:r>
              <a:rPr lang="en-US" dirty="0"/>
              <a:t>Direction of motion of the light source on the retina will always be in the </a:t>
            </a:r>
            <a:r>
              <a:rPr lang="en-US" i="1" dirty="0"/>
              <a:t>opposite</a:t>
            </a:r>
            <a:r>
              <a:rPr lang="en-US" dirty="0"/>
              <a:t> direction as the motion of the retinoscope streak</a:t>
            </a:r>
          </a:p>
          <a:p>
            <a:pPr lvl="1"/>
            <a:endParaRPr lang="en-US" dirty="0"/>
          </a:p>
        </p:txBody>
      </p:sp>
    </p:spTree>
    <p:extLst>
      <p:ext uri="{BB962C8B-B14F-4D97-AF65-F5344CB8AC3E}">
        <p14:creationId xmlns:p14="http://schemas.microsoft.com/office/powerpoint/2010/main" val="3907048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7-02-26 at 5.00.27 PM.png"/>
          <p:cNvPicPr>
            <a:picLocks noGrp="1" noChangeAspect="1"/>
          </p:cNvPicPr>
          <p:nvPr>
            <p:ph idx="1"/>
          </p:nvPr>
        </p:nvPicPr>
        <p:blipFill>
          <a:blip r:embed="rId2">
            <a:extLst>
              <a:ext uri="{28A0092B-C50C-407E-A947-70E740481C1C}">
                <a14:useLocalDpi xmlns:a14="http://schemas.microsoft.com/office/drawing/2010/main" val="0"/>
              </a:ext>
            </a:extLst>
          </a:blip>
          <a:srcRect t="-31565" b="-31565"/>
          <a:stretch>
            <a:fillRect/>
          </a:stretch>
        </p:blipFill>
        <p:spPr>
          <a:xfrm>
            <a:off x="210312" y="625755"/>
            <a:ext cx="8933688" cy="5889460"/>
          </a:xfrm>
        </p:spPr>
      </p:pic>
    </p:spTree>
    <p:extLst>
      <p:ext uri="{BB962C8B-B14F-4D97-AF65-F5344CB8AC3E}">
        <p14:creationId xmlns:p14="http://schemas.microsoft.com/office/powerpoint/2010/main" val="1489393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Retinoscopy</a:t>
            </a:r>
            <a:endParaRPr lang="en-US" dirty="0"/>
          </a:p>
        </p:txBody>
      </p:sp>
      <p:sp>
        <p:nvSpPr>
          <p:cNvPr id="3" name="Content Placeholder 2"/>
          <p:cNvSpPr>
            <a:spLocks noGrp="1"/>
          </p:cNvSpPr>
          <p:nvPr>
            <p:ph idx="1"/>
          </p:nvPr>
        </p:nvSpPr>
        <p:spPr/>
        <p:txBody>
          <a:bodyPr>
            <a:normAutofit lnSpcReduction="10000"/>
          </a:bodyPr>
          <a:lstStyle/>
          <a:p>
            <a:r>
              <a:rPr lang="en-US" dirty="0"/>
              <a:t>The closer the observer’s eye the patient’s luminous retinal image is located, the larger and brighter will be the illuminated shadow and the quicker it will move</a:t>
            </a:r>
          </a:p>
          <a:p>
            <a:r>
              <a:rPr lang="en-US" dirty="0"/>
              <a:t>Plus lens used to counter any observed “with” motion</a:t>
            </a:r>
          </a:p>
          <a:p>
            <a:r>
              <a:rPr lang="en-US" dirty="0"/>
              <a:t>Minus lens for “against” motion</a:t>
            </a:r>
          </a:p>
          <a:p>
            <a:r>
              <a:rPr lang="en-US" dirty="0"/>
              <a:t>Goal is to “Neutralize” the observed motion with the lens</a:t>
            </a:r>
          </a:p>
        </p:txBody>
      </p:sp>
    </p:spTree>
    <p:extLst>
      <p:ext uri="{BB962C8B-B14F-4D97-AF65-F5344CB8AC3E}">
        <p14:creationId xmlns:p14="http://schemas.microsoft.com/office/powerpoint/2010/main" val="539459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Distance</a:t>
            </a:r>
          </a:p>
        </p:txBody>
      </p:sp>
      <p:sp>
        <p:nvSpPr>
          <p:cNvPr id="3" name="Content Placeholder 2"/>
          <p:cNvSpPr>
            <a:spLocks noGrp="1"/>
          </p:cNvSpPr>
          <p:nvPr>
            <p:ph idx="1"/>
          </p:nvPr>
        </p:nvSpPr>
        <p:spPr>
          <a:xfrm>
            <a:off x="920194" y="1417638"/>
            <a:ext cx="8013494" cy="5233056"/>
          </a:xfrm>
        </p:spPr>
        <p:txBody>
          <a:bodyPr>
            <a:normAutofit lnSpcReduction="10000"/>
          </a:bodyPr>
          <a:lstStyle/>
          <a:p>
            <a:r>
              <a:rPr lang="en-US" dirty="0"/>
              <a:t>To find the “corrective” lens to help the patient see optical infinity, we must image the retina not at the retinoscope but further back behind the observer, at infinity</a:t>
            </a:r>
          </a:p>
          <a:p>
            <a:r>
              <a:rPr lang="en-US" dirty="0"/>
              <a:t>The lens has to be a power of 1/d</a:t>
            </a:r>
          </a:p>
          <a:p>
            <a:pPr lvl="1"/>
            <a:r>
              <a:rPr lang="en-US" dirty="0"/>
              <a:t>Ex. 50 cm working distance </a:t>
            </a:r>
          </a:p>
          <a:p>
            <a:pPr lvl="2"/>
            <a:r>
              <a:rPr lang="en-US" dirty="0"/>
              <a:t>1/0.5=2  </a:t>
            </a:r>
          </a:p>
          <a:p>
            <a:pPr lvl="2"/>
            <a:r>
              <a:rPr lang="en-US" dirty="0"/>
              <a:t>Means subtract 2D from the lens you found to neutralize the reflex</a:t>
            </a:r>
          </a:p>
          <a:p>
            <a:r>
              <a:rPr lang="en-US" dirty="0"/>
              <a:t>For an astigmatic eye, each meridian must be neutralized separately</a:t>
            </a:r>
          </a:p>
        </p:txBody>
      </p:sp>
    </p:spTree>
    <p:extLst>
      <p:ext uri="{BB962C8B-B14F-4D97-AF65-F5344CB8AC3E}">
        <p14:creationId xmlns:p14="http://schemas.microsoft.com/office/powerpoint/2010/main" val="3758453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Board Question</a:t>
            </a:r>
          </a:p>
        </p:txBody>
      </p:sp>
      <p:sp>
        <p:nvSpPr>
          <p:cNvPr id="3" name="Content Placeholder 2"/>
          <p:cNvSpPr>
            <a:spLocks noGrp="1"/>
          </p:cNvSpPr>
          <p:nvPr>
            <p:ph sz="half" idx="1"/>
          </p:nvPr>
        </p:nvSpPr>
        <p:spPr>
          <a:xfrm>
            <a:off x="1435608" y="3740726"/>
            <a:ext cx="7498080" cy="2446713"/>
          </a:xfrm>
        </p:spPr>
        <p:txBody>
          <a:bodyPr>
            <a:normAutofit lnSpcReduction="10000"/>
          </a:bodyPr>
          <a:lstStyle/>
          <a:p>
            <a:r>
              <a:rPr lang="en-US" dirty="0"/>
              <a:t>A. +1.00 + 2.75 x 135</a:t>
            </a:r>
          </a:p>
          <a:p>
            <a:r>
              <a:rPr lang="en-US" dirty="0"/>
              <a:t>B. +1.00 + 2.75 x 045</a:t>
            </a:r>
          </a:p>
          <a:p>
            <a:r>
              <a:rPr lang="en-US" dirty="0"/>
              <a:t>C. +3.00 + 2.75 x 135</a:t>
            </a:r>
          </a:p>
          <a:p>
            <a:r>
              <a:rPr lang="en-US" dirty="0"/>
              <a:t>D. +3.00 +2.75 x 045</a:t>
            </a:r>
          </a:p>
        </p:txBody>
      </p:sp>
      <p:sp>
        <p:nvSpPr>
          <p:cNvPr id="4" name="Content Placeholder 3"/>
          <p:cNvSpPr>
            <a:spLocks noGrp="1"/>
          </p:cNvSpPr>
          <p:nvPr>
            <p:ph sz="half" idx="2"/>
          </p:nvPr>
        </p:nvSpPr>
        <p:spPr>
          <a:xfrm>
            <a:off x="7527636" y="1524000"/>
            <a:ext cx="1406052" cy="484909"/>
          </a:xfrm>
        </p:spPr>
        <p:txBody>
          <a:bodyPr>
            <a:normAutofit lnSpcReduction="10000"/>
          </a:bodyPr>
          <a:lstStyle/>
          <a:p>
            <a:pPr marL="82296" indent="0">
              <a:buNone/>
            </a:pPr>
            <a:endParaRPr lang="en-US" dirty="0"/>
          </a:p>
        </p:txBody>
      </p:sp>
      <p:pic>
        <p:nvPicPr>
          <p:cNvPr id="6" name="Content Placeholder 3" descr="Screen Shot 2017-02-27 at 6.56.32 PM.png"/>
          <p:cNvPicPr>
            <a:picLocks noChangeAspect="1"/>
          </p:cNvPicPr>
          <p:nvPr/>
        </p:nvPicPr>
        <p:blipFill>
          <a:blip r:embed="rId2">
            <a:extLst>
              <a:ext uri="{28A0092B-C50C-407E-A947-70E740481C1C}">
                <a14:useLocalDpi xmlns:a14="http://schemas.microsoft.com/office/drawing/2010/main" val="0"/>
              </a:ext>
            </a:extLst>
          </a:blip>
          <a:srcRect t="-138201" b="-138201"/>
          <a:stretch>
            <a:fillRect/>
          </a:stretch>
        </p:blipFill>
        <p:spPr>
          <a:xfrm>
            <a:off x="165608" y="0"/>
            <a:ext cx="8768080" cy="5613710"/>
          </a:xfrm>
          <a:prstGeom prst="rect">
            <a:avLst/>
          </a:prstGeom>
        </p:spPr>
      </p:pic>
    </p:spTree>
    <p:extLst>
      <p:ext uri="{BB962C8B-B14F-4D97-AF65-F5344CB8AC3E}">
        <p14:creationId xmlns:p14="http://schemas.microsoft.com/office/powerpoint/2010/main" val="1298601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creen Shot 2017-02-27 at 7.00.36 PM.png"/>
          <p:cNvPicPr>
            <a:picLocks noGrp="1" noChangeAspect="1"/>
          </p:cNvPicPr>
          <p:nvPr>
            <p:ph idx="1"/>
          </p:nvPr>
        </p:nvPicPr>
        <p:blipFill>
          <a:blip r:embed="rId2">
            <a:extLst>
              <a:ext uri="{28A0092B-C50C-407E-A947-70E740481C1C}">
                <a14:useLocalDpi xmlns:a14="http://schemas.microsoft.com/office/drawing/2010/main" val="0"/>
              </a:ext>
            </a:extLst>
          </a:blip>
          <a:srcRect t="-23865" b="-23865"/>
          <a:stretch>
            <a:fillRect/>
          </a:stretch>
        </p:blipFill>
        <p:spPr>
          <a:xfrm>
            <a:off x="39861" y="531090"/>
            <a:ext cx="9160713" cy="5865091"/>
          </a:xfrm>
        </p:spPr>
      </p:pic>
    </p:spTree>
    <p:extLst>
      <p:ext uri="{BB962C8B-B14F-4D97-AF65-F5344CB8AC3E}">
        <p14:creationId xmlns:p14="http://schemas.microsoft.com/office/powerpoint/2010/main" val="3414597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Lensometer</a:t>
            </a:r>
          </a:p>
        </p:txBody>
      </p:sp>
      <p:pic>
        <p:nvPicPr>
          <p:cNvPr id="4" name="Content Placeholder 3" descr="Screen Shot 2017-02-26 at 10.40.50 PM.png"/>
          <p:cNvPicPr>
            <a:picLocks noGrp="1" noChangeAspect="1"/>
          </p:cNvPicPr>
          <p:nvPr>
            <p:ph idx="1"/>
          </p:nvPr>
        </p:nvPicPr>
        <p:blipFill>
          <a:blip r:embed="rId2" cstate="email">
            <a:extLst>
              <a:ext uri="{28A0092B-C50C-407E-A947-70E740481C1C}">
                <a14:useLocalDpi xmlns:a14="http://schemas.microsoft.com/office/drawing/2010/main" val="0"/>
              </a:ext>
            </a:extLst>
          </a:blip>
          <a:srcRect l="-76998" r="-76998"/>
          <a:stretch>
            <a:fillRect/>
          </a:stretch>
        </p:blipFill>
        <p:spPr/>
      </p:pic>
    </p:spTree>
    <p:extLst>
      <p:ext uri="{BB962C8B-B14F-4D97-AF65-F5344CB8AC3E}">
        <p14:creationId xmlns:p14="http://schemas.microsoft.com/office/powerpoint/2010/main" val="3347170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Lensometer</a:t>
            </a:r>
          </a:p>
        </p:txBody>
      </p:sp>
      <p:sp>
        <p:nvSpPr>
          <p:cNvPr id="3" name="Content Placeholder 2"/>
          <p:cNvSpPr>
            <a:spLocks noGrp="1"/>
          </p:cNvSpPr>
          <p:nvPr>
            <p:ph idx="1"/>
          </p:nvPr>
        </p:nvSpPr>
        <p:spPr/>
        <p:txBody>
          <a:bodyPr/>
          <a:lstStyle/>
          <a:p>
            <a:r>
              <a:rPr lang="en-US" dirty="0"/>
              <a:t>To quickly determine the </a:t>
            </a:r>
            <a:r>
              <a:rPr lang="en-US" u="sng" dirty="0"/>
              <a:t>power</a:t>
            </a:r>
            <a:r>
              <a:rPr lang="en-US" dirty="0"/>
              <a:t>, </a:t>
            </a:r>
            <a:r>
              <a:rPr lang="en-US" u="sng" dirty="0"/>
              <a:t>cylinder</a:t>
            </a:r>
            <a:r>
              <a:rPr lang="en-US" dirty="0"/>
              <a:t> and </a:t>
            </a:r>
            <a:r>
              <a:rPr lang="en-US" u="sng" dirty="0"/>
              <a:t>axis</a:t>
            </a:r>
            <a:r>
              <a:rPr lang="en-US" dirty="0"/>
              <a:t> of an “unknown” lens</a:t>
            </a:r>
          </a:p>
          <a:p>
            <a:r>
              <a:rPr lang="en-US" dirty="0"/>
              <a:t>Can measure the amount and direction of any </a:t>
            </a:r>
            <a:r>
              <a:rPr lang="en-US" u="sng" dirty="0"/>
              <a:t>prism</a:t>
            </a:r>
            <a:r>
              <a:rPr lang="en-US" dirty="0"/>
              <a:t> that may be incorporated or induced by the lens</a:t>
            </a:r>
          </a:p>
          <a:p>
            <a:r>
              <a:rPr lang="en-US" dirty="0"/>
              <a:t>Most clinically important information about any corrective lens is the distance between its back surface and its secondary focal point = </a:t>
            </a:r>
            <a:r>
              <a:rPr lang="en-US" i="1" dirty="0"/>
              <a:t>back focal length</a:t>
            </a:r>
            <a:endParaRPr lang="en-US" dirty="0"/>
          </a:p>
        </p:txBody>
      </p:sp>
    </p:spTree>
    <p:extLst>
      <p:ext uri="{BB962C8B-B14F-4D97-AF65-F5344CB8AC3E}">
        <p14:creationId xmlns:p14="http://schemas.microsoft.com/office/powerpoint/2010/main" val="3901615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Simple </a:t>
            </a:r>
            <a:r>
              <a:rPr lang="en-US" dirty="0" err="1"/>
              <a:t>Lensometer</a:t>
            </a:r>
            <a:endParaRPr lang="en-US" dirty="0"/>
          </a:p>
        </p:txBody>
      </p:sp>
      <p:sp>
        <p:nvSpPr>
          <p:cNvPr id="3" name="Content Placeholder 2"/>
          <p:cNvSpPr>
            <a:spLocks noGrp="1"/>
          </p:cNvSpPr>
          <p:nvPr>
            <p:ph idx="1"/>
          </p:nvPr>
        </p:nvSpPr>
        <p:spPr/>
        <p:txBody>
          <a:bodyPr/>
          <a:lstStyle/>
          <a:p>
            <a:r>
              <a:rPr lang="en-US" dirty="0"/>
              <a:t>The </a:t>
            </a:r>
            <a:r>
              <a:rPr lang="en-US" i="1" dirty="0"/>
              <a:t>vertex</a:t>
            </a:r>
            <a:r>
              <a:rPr lang="en-US" dirty="0"/>
              <a:t> power (</a:t>
            </a:r>
            <a:r>
              <a:rPr lang="en-US" i="1" dirty="0"/>
              <a:t>effective</a:t>
            </a:r>
            <a:r>
              <a:rPr lang="en-US" dirty="0"/>
              <a:t> power) = the reciprocal of the back focal length</a:t>
            </a:r>
          </a:p>
          <a:p>
            <a:endParaRPr lang="en-US" dirty="0"/>
          </a:p>
        </p:txBody>
      </p:sp>
      <p:pic>
        <p:nvPicPr>
          <p:cNvPr id="4" name="Picture 3" descr="Screen Shot 2017-02-26 at 10.22.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870" y="2687066"/>
            <a:ext cx="7871818" cy="3801234"/>
          </a:xfrm>
          <a:prstGeom prst="rect">
            <a:avLst/>
          </a:prstGeom>
        </p:spPr>
      </p:pic>
    </p:spTree>
    <p:extLst>
      <p:ext uri="{BB962C8B-B14F-4D97-AF65-F5344CB8AC3E}">
        <p14:creationId xmlns:p14="http://schemas.microsoft.com/office/powerpoint/2010/main" val="129618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5973762"/>
          </a:xfrm>
        </p:spPr>
        <p:txBody>
          <a:bodyPr>
            <a:normAutofit/>
          </a:bodyPr>
          <a:lstStyle/>
          <a:p>
            <a:pPr algn="ctr"/>
            <a:r>
              <a:rPr lang="en-US" dirty="0"/>
              <a:t>Binocular Indirect </a:t>
            </a:r>
            <a:r>
              <a:rPr lang="en-US" dirty="0" err="1"/>
              <a:t>Opthalmoscope</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770369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Simple Lensometer</a:t>
            </a:r>
          </a:p>
        </p:txBody>
      </p:sp>
      <p:sp>
        <p:nvSpPr>
          <p:cNvPr id="3" name="Content Placeholder 2"/>
          <p:cNvSpPr>
            <a:spLocks noGrp="1"/>
          </p:cNvSpPr>
          <p:nvPr>
            <p:ph idx="1"/>
          </p:nvPr>
        </p:nvSpPr>
        <p:spPr>
          <a:xfrm>
            <a:off x="1104459" y="1447800"/>
            <a:ext cx="8039541" cy="5410200"/>
          </a:xfrm>
        </p:spPr>
        <p:txBody>
          <a:bodyPr>
            <a:normAutofit fontScale="92500"/>
          </a:bodyPr>
          <a:lstStyle/>
          <a:p>
            <a:r>
              <a:rPr lang="en-US" dirty="0"/>
              <a:t>A grid like, luminous target is moved back and forth until light rays leaving the lens are parallel </a:t>
            </a:r>
          </a:p>
          <a:p>
            <a:pPr lvl="1"/>
            <a:r>
              <a:rPr lang="en-US" dirty="0"/>
              <a:t>(as detected by a small eyepiece telescope which is focused for infinity so that only the parallel light bundles will appear to be clear)</a:t>
            </a:r>
          </a:p>
          <a:p>
            <a:r>
              <a:rPr lang="en-US" dirty="0"/>
              <a:t>The target must then be located at F’ of the lens</a:t>
            </a:r>
          </a:p>
          <a:p>
            <a:r>
              <a:rPr lang="en-US" dirty="0"/>
              <a:t>Its distance </a:t>
            </a:r>
            <a:r>
              <a:rPr lang="en-US" i="1" dirty="0"/>
              <a:t>u</a:t>
            </a:r>
            <a:r>
              <a:rPr lang="en-US" dirty="0"/>
              <a:t> is simply measured and converted to diopters </a:t>
            </a:r>
          </a:p>
          <a:p>
            <a:r>
              <a:rPr lang="en-US" dirty="0"/>
              <a:t>This method is impractical because the instrument would have to be </a:t>
            </a:r>
            <a:r>
              <a:rPr lang="en-US" b="1" i="1" dirty="0"/>
              <a:t>too long</a:t>
            </a:r>
          </a:p>
        </p:txBody>
      </p:sp>
    </p:spTree>
    <p:extLst>
      <p:ext uri="{BB962C8B-B14F-4D97-AF65-F5344CB8AC3E}">
        <p14:creationId xmlns:p14="http://schemas.microsoft.com/office/powerpoint/2010/main" val="2924573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Lensometer</a:t>
            </a:r>
          </a:p>
        </p:txBody>
      </p:sp>
      <p:sp>
        <p:nvSpPr>
          <p:cNvPr id="3" name="Content Placeholder 2"/>
          <p:cNvSpPr>
            <a:spLocks noGrp="1"/>
          </p:cNvSpPr>
          <p:nvPr>
            <p:ph idx="1"/>
          </p:nvPr>
        </p:nvSpPr>
        <p:spPr>
          <a:xfrm>
            <a:off x="1178090" y="1447800"/>
            <a:ext cx="7755598" cy="4800600"/>
          </a:xfrm>
        </p:spPr>
        <p:txBody>
          <a:bodyPr>
            <a:normAutofit fontScale="92500" lnSpcReduction="10000"/>
          </a:bodyPr>
          <a:lstStyle/>
          <a:p>
            <a:r>
              <a:rPr lang="en-US" dirty="0"/>
              <a:t>Uses </a:t>
            </a:r>
            <a:r>
              <a:rPr lang="en-US" dirty="0" err="1"/>
              <a:t>Badal’s</a:t>
            </a:r>
            <a:r>
              <a:rPr lang="en-US" dirty="0"/>
              <a:t> Principle to shorten the length needed to measure the power of an unknown lens</a:t>
            </a:r>
          </a:p>
          <a:p>
            <a:r>
              <a:rPr lang="en-US" dirty="0"/>
              <a:t>The fixed field lens is placed so that its focal point exactly coincides with the posterior vertex of the unknown lens</a:t>
            </a:r>
          </a:p>
          <a:p>
            <a:r>
              <a:rPr lang="en-US" dirty="0"/>
              <a:t>The observer moves the illuminated target back and forth in relation to the fixed field lens until the reticle target appears sharply in focus through the eyepiece telescope</a:t>
            </a:r>
          </a:p>
        </p:txBody>
      </p:sp>
    </p:spTree>
    <p:extLst>
      <p:ext uri="{BB962C8B-B14F-4D97-AF65-F5344CB8AC3E}">
        <p14:creationId xmlns:p14="http://schemas.microsoft.com/office/powerpoint/2010/main" val="1506826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7-02-26 at 10.22.53 PM.png"/>
          <p:cNvPicPr>
            <a:picLocks noGrp="1" noChangeAspect="1"/>
          </p:cNvPicPr>
          <p:nvPr>
            <p:ph idx="1"/>
          </p:nvPr>
        </p:nvPicPr>
        <p:blipFill>
          <a:blip r:embed="rId2">
            <a:extLst>
              <a:ext uri="{28A0092B-C50C-407E-A947-70E740481C1C}">
                <a14:useLocalDpi xmlns:a14="http://schemas.microsoft.com/office/drawing/2010/main" val="0"/>
              </a:ext>
            </a:extLst>
          </a:blip>
          <a:srcRect t="-10319" b="-10319"/>
          <a:stretch>
            <a:fillRect/>
          </a:stretch>
        </p:blipFill>
        <p:spPr>
          <a:xfrm>
            <a:off x="985291" y="1159487"/>
            <a:ext cx="8158709" cy="5223564"/>
          </a:xfrm>
        </p:spPr>
      </p:pic>
    </p:spTree>
    <p:extLst>
      <p:ext uri="{BB962C8B-B14F-4D97-AF65-F5344CB8AC3E}">
        <p14:creationId xmlns:p14="http://schemas.microsoft.com/office/powerpoint/2010/main" val="3962148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Lensometer</a:t>
            </a:r>
          </a:p>
        </p:txBody>
      </p:sp>
      <p:sp>
        <p:nvSpPr>
          <p:cNvPr id="3" name="Content Placeholder 2"/>
          <p:cNvSpPr>
            <a:spLocks noGrp="1"/>
          </p:cNvSpPr>
          <p:nvPr>
            <p:ph idx="1"/>
          </p:nvPr>
        </p:nvSpPr>
        <p:spPr/>
        <p:txBody>
          <a:bodyPr/>
          <a:lstStyle/>
          <a:p>
            <a:r>
              <a:rPr lang="en-US" dirty="0"/>
              <a:t>With the focal point of the field lens situated exactly at the posterior vertex of the “unknown” lens, the proper optical condition is set up so</a:t>
            </a:r>
            <a:r>
              <a:rPr lang="mr-IN" dirty="0"/>
              <a:t>…</a:t>
            </a:r>
            <a:endParaRPr lang="en-US" dirty="0"/>
          </a:p>
          <a:p>
            <a:pPr lvl="1"/>
            <a:r>
              <a:rPr lang="en-US" dirty="0"/>
              <a:t>The distance </a:t>
            </a:r>
            <a:r>
              <a:rPr lang="en-US" i="1" dirty="0"/>
              <a:t>u</a:t>
            </a:r>
            <a:r>
              <a:rPr lang="en-US" dirty="0"/>
              <a:t> is DIRECTLY proportional to the power of the unknown lens</a:t>
            </a:r>
          </a:p>
          <a:p>
            <a:r>
              <a:rPr lang="en-US" dirty="0"/>
              <a:t>The scale will not shrink as higher power lenses are tested</a:t>
            </a:r>
          </a:p>
        </p:txBody>
      </p:sp>
    </p:spTree>
    <p:extLst>
      <p:ext uri="{BB962C8B-B14F-4D97-AF65-F5344CB8AC3E}">
        <p14:creationId xmlns:p14="http://schemas.microsoft.com/office/powerpoint/2010/main" val="640652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Badal</a:t>
            </a:r>
            <a:r>
              <a:rPr lang="en-US" dirty="0"/>
              <a:t> Principle</a:t>
            </a:r>
          </a:p>
        </p:txBody>
      </p:sp>
      <p:sp>
        <p:nvSpPr>
          <p:cNvPr id="3" name="Content Placeholder 2"/>
          <p:cNvSpPr>
            <a:spLocks noGrp="1"/>
          </p:cNvSpPr>
          <p:nvPr>
            <p:ph idx="1"/>
          </p:nvPr>
        </p:nvSpPr>
        <p:spPr/>
        <p:txBody>
          <a:bodyPr/>
          <a:lstStyle/>
          <a:p>
            <a:r>
              <a:rPr lang="en-US" dirty="0"/>
              <a:t>Knapp’s Law applied to </a:t>
            </a:r>
            <a:r>
              <a:rPr lang="en-US" dirty="0" err="1"/>
              <a:t>Lensometers</a:t>
            </a:r>
            <a:endParaRPr lang="en-US" dirty="0"/>
          </a:p>
          <a:p>
            <a:endParaRPr lang="en-US" dirty="0"/>
          </a:p>
        </p:txBody>
      </p:sp>
      <p:pic>
        <p:nvPicPr>
          <p:cNvPr id="4" name="Picture 3" descr="Screen Shot 2017-02-26 at 10.23.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608" y="2574415"/>
            <a:ext cx="6992430" cy="3636064"/>
          </a:xfrm>
          <a:prstGeom prst="rect">
            <a:avLst/>
          </a:prstGeom>
        </p:spPr>
      </p:pic>
    </p:spTree>
    <p:extLst>
      <p:ext uri="{BB962C8B-B14F-4D97-AF65-F5344CB8AC3E}">
        <p14:creationId xmlns:p14="http://schemas.microsoft.com/office/powerpoint/2010/main" val="2132270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Badal</a:t>
            </a:r>
            <a:r>
              <a:rPr lang="en-US" dirty="0"/>
              <a:t> Principal</a:t>
            </a:r>
          </a:p>
        </p:txBody>
      </p:sp>
      <p:sp>
        <p:nvSpPr>
          <p:cNvPr id="3" name="Content Placeholder 2"/>
          <p:cNvSpPr>
            <a:spLocks noGrp="1"/>
          </p:cNvSpPr>
          <p:nvPr>
            <p:ph idx="1"/>
          </p:nvPr>
        </p:nvSpPr>
        <p:spPr/>
        <p:txBody>
          <a:bodyPr/>
          <a:lstStyle/>
          <a:p>
            <a:r>
              <a:rPr lang="en-US" dirty="0"/>
              <a:t>Place any </a:t>
            </a:r>
            <a:r>
              <a:rPr lang="en-US" b="1" dirty="0"/>
              <a:t>plus</a:t>
            </a:r>
            <a:r>
              <a:rPr lang="en-US" dirty="0"/>
              <a:t> lens in front of the eye so that the lens’ F’ coincides with the eye’s nodal point</a:t>
            </a:r>
          </a:p>
          <a:p>
            <a:r>
              <a:rPr lang="en-US" dirty="0"/>
              <a:t>An object is put in front of that lens, but closer than its primary focal point F</a:t>
            </a:r>
          </a:p>
        </p:txBody>
      </p:sp>
      <p:pic>
        <p:nvPicPr>
          <p:cNvPr id="4" name="Picture 3" descr="Screen Shot 2017-02-26 at 10.23.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2802" y="4122621"/>
            <a:ext cx="6074525" cy="2582865"/>
          </a:xfrm>
          <a:prstGeom prst="rect">
            <a:avLst/>
          </a:prstGeom>
        </p:spPr>
      </p:pic>
    </p:spTree>
    <p:extLst>
      <p:ext uri="{BB962C8B-B14F-4D97-AF65-F5344CB8AC3E}">
        <p14:creationId xmlns:p14="http://schemas.microsoft.com/office/powerpoint/2010/main" val="379028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Badal</a:t>
            </a:r>
            <a:r>
              <a:rPr lang="en-US" dirty="0"/>
              <a:t> Principal </a:t>
            </a:r>
          </a:p>
        </p:txBody>
      </p:sp>
      <p:sp>
        <p:nvSpPr>
          <p:cNvPr id="3" name="Content Placeholder 2"/>
          <p:cNvSpPr>
            <a:spLocks noGrp="1"/>
          </p:cNvSpPr>
          <p:nvPr>
            <p:ph idx="1"/>
          </p:nvPr>
        </p:nvSpPr>
        <p:spPr>
          <a:xfrm>
            <a:off x="994013" y="1447800"/>
            <a:ext cx="7939675" cy="4800600"/>
          </a:xfrm>
        </p:spPr>
        <p:txBody>
          <a:bodyPr/>
          <a:lstStyle/>
          <a:p>
            <a:r>
              <a:rPr lang="en-US" dirty="0"/>
              <a:t>The object tip will emit one ray which is parallel to the axis</a:t>
            </a:r>
          </a:p>
          <a:p>
            <a:r>
              <a:rPr lang="en-US" dirty="0"/>
              <a:t>After refraction, that ray will pass through F’</a:t>
            </a:r>
          </a:p>
          <a:p>
            <a:r>
              <a:rPr lang="en-US" dirty="0"/>
              <a:t>Since F’ was made to coincide with the nodal point of the eye, the ray will continue </a:t>
            </a:r>
            <a:r>
              <a:rPr lang="en-US" dirty="0" err="1"/>
              <a:t>undeviated</a:t>
            </a:r>
            <a:endParaRPr lang="en-US" dirty="0"/>
          </a:p>
        </p:txBody>
      </p:sp>
    </p:spTree>
    <p:extLst>
      <p:ext uri="{BB962C8B-B14F-4D97-AF65-F5344CB8AC3E}">
        <p14:creationId xmlns:p14="http://schemas.microsoft.com/office/powerpoint/2010/main" val="41368354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Determining an Add with a Lensometer</a:t>
            </a:r>
          </a:p>
        </p:txBody>
      </p:sp>
      <p:sp>
        <p:nvSpPr>
          <p:cNvPr id="3" name="Content Placeholder 2"/>
          <p:cNvSpPr>
            <a:spLocks noGrp="1"/>
          </p:cNvSpPr>
          <p:nvPr>
            <p:ph idx="1"/>
          </p:nvPr>
        </p:nvSpPr>
        <p:spPr>
          <a:xfrm>
            <a:off x="1113372" y="1447800"/>
            <a:ext cx="7820316" cy="5179716"/>
          </a:xfrm>
        </p:spPr>
        <p:txBody>
          <a:bodyPr>
            <a:normAutofit lnSpcReduction="10000"/>
          </a:bodyPr>
          <a:lstStyle/>
          <a:p>
            <a:r>
              <a:rPr lang="en-US" dirty="0"/>
              <a:t>To obtain the distance power of any lens, you must use the Lensometer to measure the </a:t>
            </a:r>
            <a:r>
              <a:rPr lang="en-US" i="1" dirty="0"/>
              <a:t>back </a:t>
            </a:r>
            <a:r>
              <a:rPr lang="en-US" dirty="0"/>
              <a:t>focal length</a:t>
            </a:r>
          </a:p>
          <a:p>
            <a:r>
              <a:rPr lang="en-US" dirty="0"/>
              <a:t>The </a:t>
            </a:r>
            <a:r>
              <a:rPr lang="en-US" i="1" dirty="0"/>
              <a:t>front</a:t>
            </a:r>
            <a:r>
              <a:rPr lang="en-US" dirty="0"/>
              <a:t> focal length is a better indicator of the ability of a “thick lens” to deal with near objects</a:t>
            </a:r>
          </a:p>
          <a:p>
            <a:r>
              <a:rPr lang="en-US" dirty="0"/>
              <a:t>If the add on the aphakic lens is read with the lens in the ‘normal’ instead of ‘reversed’ position, the indicated power will be too high in plus compared to its actual effectivity</a:t>
            </a:r>
          </a:p>
        </p:txBody>
      </p:sp>
    </p:spTree>
    <p:extLst>
      <p:ext uri="{BB962C8B-B14F-4D97-AF65-F5344CB8AC3E}">
        <p14:creationId xmlns:p14="http://schemas.microsoft.com/office/powerpoint/2010/main" val="25135272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413" y="274638"/>
            <a:ext cx="7498080" cy="1143000"/>
          </a:xfrm>
        </p:spPr>
        <p:txBody>
          <a:bodyPr/>
          <a:lstStyle/>
          <a:p>
            <a:r>
              <a:rPr lang="en-US" dirty="0"/>
              <a:t>Board Question</a:t>
            </a:r>
          </a:p>
        </p:txBody>
      </p:sp>
      <p:sp>
        <p:nvSpPr>
          <p:cNvPr id="3" name="Content Placeholder 2"/>
          <p:cNvSpPr>
            <a:spLocks noGrp="1"/>
          </p:cNvSpPr>
          <p:nvPr>
            <p:ph idx="1"/>
          </p:nvPr>
        </p:nvSpPr>
        <p:spPr>
          <a:xfrm>
            <a:off x="978413" y="1603236"/>
            <a:ext cx="7955275" cy="5254764"/>
          </a:xfrm>
        </p:spPr>
        <p:txBody>
          <a:bodyPr>
            <a:normAutofit/>
          </a:bodyPr>
          <a:lstStyle/>
          <a:p>
            <a:pPr marL="82296" indent="0">
              <a:buNone/>
            </a:pPr>
            <a:r>
              <a:rPr lang="en-US" dirty="0"/>
              <a:t>A light source falls on an unknown lens.  A line is formed at 45° at 20 cm. When the screen is moved to 33cm, the line is at 135°.  At what distance from the lens is a circle seen on the screen?</a:t>
            </a:r>
          </a:p>
          <a:p>
            <a:pPr marL="82296" indent="0">
              <a:buNone/>
            </a:pPr>
            <a:endParaRPr lang="en-US" dirty="0"/>
          </a:p>
          <a:p>
            <a:pPr marL="402336" lvl="1" indent="0">
              <a:buNone/>
            </a:pPr>
            <a:r>
              <a:rPr lang="en-US" dirty="0"/>
              <a:t>	A. 20cm</a:t>
            </a:r>
          </a:p>
          <a:p>
            <a:pPr marL="402336" lvl="1" indent="0">
              <a:buNone/>
            </a:pPr>
            <a:r>
              <a:rPr lang="en-US" dirty="0"/>
              <a:t>	B. 22.5 cm</a:t>
            </a:r>
          </a:p>
          <a:p>
            <a:pPr marL="402336" lvl="1" indent="0">
              <a:buNone/>
            </a:pPr>
            <a:r>
              <a:rPr lang="en-US" dirty="0"/>
              <a:t>	C. 25 cm</a:t>
            </a:r>
          </a:p>
          <a:p>
            <a:pPr marL="402336" lvl="1" indent="0">
              <a:buNone/>
            </a:pPr>
            <a:r>
              <a:rPr lang="en-US" dirty="0"/>
              <a:t>	D. 26.5 cm</a:t>
            </a:r>
          </a:p>
        </p:txBody>
      </p:sp>
      <p:pic>
        <p:nvPicPr>
          <p:cNvPr id="4" name="Picture 3" descr="Screen Shot 2017-02-27 at 7.11.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7488" y="274638"/>
            <a:ext cx="3886200" cy="1181100"/>
          </a:xfrm>
          <a:prstGeom prst="rect">
            <a:avLst/>
          </a:prstGeom>
        </p:spPr>
      </p:pic>
    </p:spTree>
    <p:extLst>
      <p:ext uri="{BB962C8B-B14F-4D97-AF65-F5344CB8AC3E}">
        <p14:creationId xmlns:p14="http://schemas.microsoft.com/office/powerpoint/2010/main" val="18519175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7-02-27 at 7.05.57 PM.png"/>
          <p:cNvPicPr>
            <a:picLocks noGrp="1" noChangeAspect="1"/>
          </p:cNvPicPr>
          <p:nvPr>
            <p:ph idx="1"/>
          </p:nvPr>
        </p:nvPicPr>
        <p:blipFill>
          <a:blip r:embed="rId2">
            <a:extLst>
              <a:ext uri="{28A0092B-C50C-407E-A947-70E740481C1C}">
                <a14:useLocalDpi xmlns:a14="http://schemas.microsoft.com/office/drawing/2010/main" val="0"/>
              </a:ext>
            </a:extLst>
          </a:blip>
          <a:srcRect t="-64080" b="-64080"/>
          <a:stretch>
            <a:fillRect/>
          </a:stretch>
        </p:blipFill>
        <p:spPr>
          <a:xfrm>
            <a:off x="210312" y="0"/>
            <a:ext cx="8933688" cy="6688649"/>
          </a:xfrm>
        </p:spPr>
      </p:pic>
    </p:spTree>
    <p:extLst>
      <p:ext uri="{BB962C8B-B14F-4D97-AF65-F5344CB8AC3E}">
        <p14:creationId xmlns:p14="http://schemas.microsoft.com/office/powerpoint/2010/main" val="1442288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a Slide Projector</a:t>
            </a:r>
          </a:p>
        </p:txBody>
      </p:sp>
      <p:sp>
        <p:nvSpPr>
          <p:cNvPr id="3" name="Content Placeholder 2"/>
          <p:cNvSpPr>
            <a:spLocks noGrp="1"/>
          </p:cNvSpPr>
          <p:nvPr>
            <p:ph sz="half" idx="1"/>
          </p:nvPr>
        </p:nvSpPr>
        <p:spPr>
          <a:xfrm>
            <a:off x="1435607" y="1417320"/>
            <a:ext cx="7285059" cy="2583179"/>
          </a:xfrm>
        </p:spPr>
        <p:txBody>
          <a:bodyPr/>
          <a:lstStyle/>
          <a:p>
            <a:pPr marL="365760" lvl="1" indent="-283464">
              <a:spcBef>
                <a:spcPts val="600"/>
              </a:spcBef>
              <a:buSzPct val="80000"/>
              <a:buFont typeface="Wingdings 2"/>
              <a:buChar char=""/>
            </a:pPr>
            <a:r>
              <a:rPr lang="en-US" dirty="0"/>
              <a:t>An intense source of light illuminates a transparent slide from behind and makes that slide a Luminous object on its own</a:t>
            </a:r>
          </a:p>
          <a:p>
            <a:pPr marL="365760" lvl="1" indent="-283464">
              <a:spcBef>
                <a:spcPts val="600"/>
              </a:spcBef>
              <a:buSzPct val="80000"/>
              <a:buFont typeface="Wingdings 2"/>
              <a:buChar char=""/>
            </a:pPr>
            <a:r>
              <a:rPr lang="en-US" dirty="0"/>
              <a:t>That luminous object emits light which is picked up by the projector lens </a:t>
            </a:r>
          </a:p>
          <a:p>
            <a:endParaRPr lang="en-US" dirty="0"/>
          </a:p>
        </p:txBody>
      </p:sp>
      <p:pic>
        <p:nvPicPr>
          <p:cNvPr id="5" name="Content Placeholder 4" descr="Screen Shot 2017-02-25 at 1.59.00 PM.png"/>
          <p:cNvPicPr>
            <a:picLocks noGrp="1" noChangeAspect="1"/>
          </p:cNvPicPr>
          <p:nvPr>
            <p:ph sz="half" idx="2"/>
          </p:nvPr>
        </p:nvPicPr>
        <p:blipFill>
          <a:blip r:embed="rId2">
            <a:extLst>
              <a:ext uri="{28A0092B-C50C-407E-A947-70E740481C1C}">
                <a14:useLocalDpi xmlns:a14="http://schemas.microsoft.com/office/drawing/2010/main" val="0"/>
              </a:ext>
            </a:extLst>
          </a:blip>
          <a:srcRect l="-15875" r="-15875"/>
          <a:stretch>
            <a:fillRect/>
          </a:stretch>
        </p:blipFill>
        <p:spPr>
          <a:xfrm>
            <a:off x="1587500" y="4000500"/>
            <a:ext cx="7346950" cy="2187575"/>
          </a:xfrm>
        </p:spPr>
      </p:pic>
    </p:spTree>
    <p:extLst>
      <p:ext uri="{BB962C8B-B14F-4D97-AF65-F5344CB8AC3E}">
        <p14:creationId xmlns:p14="http://schemas.microsoft.com/office/powerpoint/2010/main" val="1992090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865" y="274638"/>
            <a:ext cx="7498080" cy="1143000"/>
          </a:xfrm>
        </p:spPr>
        <p:txBody>
          <a:bodyPr/>
          <a:lstStyle/>
          <a:p>
            <a:r>
              <a:rPr lang="en-US" dirty="0"/>
              <a:t>Board Question</a:t>
            </a:r>
          </a:p>
        </p:txBody>
      </p:sp>
      <p:sp>
        <p:nvSpPr>
          <p:cNvPr id="3" name="Content Placeholder 2"/>
          <p:cNvSpPr>
            <a:spLocks noGrp="1"/>
          </p:cNvSpPr>
          <p:nvPr>
            <p:ph idx="1"/>
          </p:nvPr>
        </p:nvSpPr>
        <p:spPr>
          <a:xfrm>
            <a:off x="1040865" y="1769806"/>
            <a:ext cx="7892823" cy="5088194"/>
          </a:xfrm>
        </p:spPr>
        <p:txBody>
          <a:bodyPr>
            <a:normAutofit fontScale="92500" lnSpcReduction="10000"/>
          </a:bodyPr>
          <a:lstStyle/>
          <a:p>
            <a:pPr marL="82296" indent="0">
              <a:buNone/>
            </a:pPr>
            <a:r>
              <a:rPr lang="en-US" dirty="0"/>
              <a:t>A light source falls on an unknown lens. .  A line is formed at 45° at 20 cm. When the screen is moved to 33cm, the line is at 135°.  What is the prescription of the lens?</a:t>
            </a:r>
          </a:p>
          <a:p>
            <a:pPr marL="82296" indent="0">
              <a:buNone/>
            </a:pPr>
            <a:endParaRPr lang="en-US" dirty="0"/>
          </a:p>
          <a:p>
            <a:pPr marL="82296" indent="0">
              <a:buNone/>
            </a:pPr>
            <a:r>
              <a:rPr lang="en-US" dirty="0"/>
              <a:t>	A. +3.00 +2.00 x 045</a:t>
            </a:r>
          </a:p>
          <a:p>
            <a:pPr marL="82296" indent="0">
              <a:buNone/>
            </a:pPr>
            <a:r>
              <a:rPr lang="en-US" dirty="0"/>
              <a:t>	B. +4.00 Sphere</a:t>
            </a:r>
          </a:p>
          <a:p>
            <a:pPr marL="82296" indent="0">
              <a:buNone/>
            </a:pPr>
            <a:r>
              <a:rPr lang="en-US" dirty="0"/>
              <a:t>	C. +3.00 + 5.00 x 045</a:t>
            </a:r>
          </a:p>
          <a:p>
            <a:pPr marL="82296" indent="0">
              <a:buNone/>
            </a:pPr>
            <a:r>
              <a:rPr lang="en-US" dirty="0"/>
              <a:t>	D. +5.00 + 3.00 x 135</a:t>
            </a:r>
          </a:p>
          <a:p>
            <a:pPr marL="82296" indent="0">
              <a:buNone/>
            </a:pPr>
            <a:r>
              <a:rPr lang="en-US" dirty="0"/>
              <a:t> </a:t>
            </a:r>
          </a:p>
        </p:txBody>
      </p:sp>
      <p:pic>
        <p:nvPicPr>
          <p:cNvPr id="4" name="Picture 3" descr="Screen Shot 2017-02-27 at 7.11.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7488" y="274638"/>
            <a:ext cx="3886200" cy="1181100"/>
          </a:xfrm>
          <a:prstGeom prst="rect">
            <a:avLst/>
          </a:prstGeom>
        </p:spPr>
      </p:pic>
    </p:spTree>
    <p:extLst>
      <p:ext uri="{BB962C8B-B14F-4D97-AF65-F5344CB8AC3E}">
        <p14:creationId xmlns:p14="http://schemas.microsoft.com/office/powerpoint/2010/main" val="15905114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Shot 2017-02-27 at 7.12.55 PM.png"/>
          <p:cNvPicPr>
            <a:picLocks noGrp="1" noChangeAspect="1"/>
          </p:cNvPicPr>
          <p:nvPr>
            <p:ph idx="1"/>
          </p:nvPr>
        </p:nvPicPr>
        <p:blipFill>
          <a:blip r:embed="rId2">
            <a:extLst>
              <a:ext uri="{28A0092B-C50C-407E-A947-70E740481C1C}">
                <a14:useLocalDpi xmlns:a14="http://schemas.microsoft.com/office/drawing/2010/main" val="0"/>
              </a:ext>
            </a:extLst>
          </a:blip>
          <a:srcRect t="-25915" b="-25915"/>
          <a:stretch>
            <a:fillRect/>
          </a:stretch>
        </p:blipFill>
        <p:spPr>
          <a:xfrm>
            <a:off x="-45218" y="274638"/>
            <a:ext cx="9189218" cy="6583361"/>
          </a:xfrm>
        </p:spPr>
      </p:pic>
    </p:spTree>
    <p:extLst>
      <p:ext uri="{BB962C8B-B14F-4D97-AF65-F5344CB8AC3E}">
        <p14:creationId xmlns:p14="http://schemas.microsoft.com/office/powerpoint/2010/main" val="29219692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Keratometer</a:t>
            </a:r>
          </a:p>
        </p:txBody>
      </p:sp>
      <p:pic>
        <p:nvPicPr>
          <p:cNvPr id="4" name="Content Placeholder 3" descr="Screen Shot 2017-02-26 at 11.01.30 PM.png"/>
          <p:cNvPicPr>
            <a:picLocks noGrp="1" noChangeAspect="1"/>
          </p:cNvPicPr>
          <p:nvPr>
            <p:ph idx="1"/>
          </p:nvPr>
        </p:nvPicPr>
        <p:blipFill>
          <a:blip r:embed="rId2">
            <a:extLst>
              <a:ext uri="{28A0092B-C50C-407E-A947-70E740481C1C}">
                <a14:useLocalDpi xmlns:a14="http://schemas.microsoft.com/office/drawing/2010/main" val="0"/>
              </a:ext>
            </a:extLst>
          </a:blip>
          <a:srcRect l="-19742" r="-19742"/>
          <a:stretch>
            <a:fillRect/>
          </a:stretch>
        </p:blipFill>
        <p:spPr/>
      </p:pic>
    </p:spTree>
    <p:extLst>
      <p:ext uri="{BB962C8B-B14F-4D97-AF65-F5344CB8AC3E}">
        <p14:creationId xmlns:p14="http://schemas.microsoft.com/office/powerpoint/2010/main" val="3497874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Keratometer</a:t>
            </a:r>
          </a:p>
        </p:txBody>
      </p:sp>
      <p:sp>
        <p:nvSpPr>
          <p:cNvPr id="3" name="Content Placeholder 2"/>
          <p:cNvSpPr>
            <a:spLocks noGrp="1"/>
          </p:cNvSpPr>
          <p:nvPr>
            <p:ph idx="1"/>
          </p:nvPr>
        </p:nvSpPr>
        <p:spPr>
          <a:xfrm>
            <a:off x="1180448" y="1853090"/>
            <a:ext cx="7753240" cy="5004909"/>
          </a:xfrm>
        </p:spPr>
        <p:txBody>
          <a:bodyPr>
            <a:normAutofit/>
          </a:bodyPr>
          <a:lstStyle/>
          <a:p>
            <a:r>
              <a:rPr lang="en-US" dirty="0"/>
              <a:t>To measure the corneal curvature </a:t>
            </a:r>
          </a:p>
          <a:p>
            <a:r>
              <a:rPr lang="en-US" dirty="0"/>
              <a:t>Measures the anterior 3mm surface of the cornea</a:t>
            </a:r>
          </a:p>
          <a:p>
            <a:r>
              <a:rPr lang="en-US" dirty="0"/>
              <a:t>Used mainly for contact lens fitting</a:t>
            </a:r>
          </a:p>
          <a:p>
            <a:r>
              <a:rPr lang="en-US" dirty="0"/>
              <a:t>Keratometer measures the </a:t>
            </a:r>
            <a:r>
              <a:rPr lang="en-US" i="1" dirty="0"/>
              <a:t>size </a:t>
            </a:r>
            <a:r>
              <a:rPr lang="en-US" dirty="0"/>
              <a:t>of the reflected image to give the </a:t>
            </a:r>
            <a:r>
              <a:rPr lang="en-US" b="1" i="1" dirty="0"/>
              <a:t>radius of curvature </a:t>
            </a:r>
            <a:r>
              <a:rPr lang="en-US" dirty="0"/>
              <a:t>of that anterior corneal surface</a:t>
            </a:r>
            <a:endParaRPr lang="en-US" b="1" i="1" dirty="0"/>
          </a:p>
        </p:txBody>
      </p:sp>
    </p:spTree>
    <p:extLst>
      <p:ext uri="{BB962C8B-B14F-4D97-AF65-F5344CB8AC3E}">
        <p14:creationId xmlns:p14="http://schemas.microsoft.com/office/powerpoint/2010/main" val="38973154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Information provided by a Keratometer</a:t>
            </a:r>
          </a:p>
        </p:txBody>
      </p:sp>
      <p:sp>
        <p:nvSpPr>
          <p:cNvPr id="3" name="Content Placeholder 2"/>
          <p:cNvSpPr>
            <a:spLocks noGrp="1"/>
          </p:cNvSpPr>
          <p:nvPr>
            <p:ph idx="1"/>
          </p:nvPr>
        </p:nvSpPr>
        <p:spPr>
          <a:xfrm>
            <a:off x="1095975" y="1447799"/>
            <a:ext cx="7837713" cy="5266691"/>
          </a:xfrm>
        </p:spPr>
        <p:txBody>
          <a:bodyPr>
            <a:normAutofit fontScale="92500" lnSpcReduction="10000"/>
          </a:bodyPr>
          <a:lstStyle/>
          <a:p>
            <a:r>
              <a:rPr lang="en-US" dirty="0"/>
              <a:t>The radii of curvature of the cornea</a:t>
            </a:r>
          </a:p>
          <a:p>
            <a:endParaRPr lang="en-US" dirty="0"/>
          </a:p>
          <a:p>
            <a:r>
              <a:rPr lang="en-US" dirty="0"/>
              <a:t>The directions of the principal meridians of the eye, determining whether the astigmatism is with-the-rule or against-the-rule</a:t>
            </a:r>
          </a:p>
          <a:p>
            <a:pPr lvl="1"/>
            <a:r>
              <a:rPr lang="en-US" dirty="0"/>
              <a:t> a key factor in contact lens fitting</a:t>
            </a:r>
          </a:p>
          <a:p>
            <a:endParaRPr lang="en-US" dirty="0"/>
          </a:p>
          <a:p>
            <a:r>
              <a:rPr lang="en-US" dirty="0"/>
              <a:t>The degree of corneal astigmatism</a:t>
            </a:r>
          </a:p>
          <a:p>
            <a:endParaRPr lang="en-US" dirty="0"/>
          </a:p>
          <a:p>
            <a:r>
              <a:rPr lang="en-US" dirty="0"/>
              <a:t>The presence of any corneal distortion (keratoconus, </a:t>
            </a:r>
            <a:r>
              <a:rPr lang="en-US" dirty="0" err="1"/>
              <a:t>pterygium</a:t>
            </a:r>
            <a:r>
              <a:rPr lang="en-US" dirty="0"/>
              <a:t>, corneal scarring)</a:t>
            </a:r>
          </a:p>
        </p:txBody>
      </p:sp>
    </p:spTree>
    <p:extLst>
      <p:ext uri="{BB962C8B-B14F-4D97-AF65-F5344CB8AC3E}">
        <p14:creationId xmlns:p14="http://schemas.microsoft.com/office/powerpoint/2010/main" val="17576258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Optical Principles</a:t>
            </a:r>
          </a:p>
        </p:txBody>
      </p:sp>
      <p:sp>
        <p:nvSpPr>
          <p:cNvPr id="3" name="Content Placeholder 2"/>
          <p:cNvSpPr>
            <a:spLocks noGrp="1"/>
          </p:cNvSpPr>
          <p:nvPr>
            <p:ph idx="1"/>
          </p:nvPr>
        </p:nvSpPr>
        <p:spPr/>
        <p:txBody>
          <a:bodyPr>
            <a:normAutofit fontScale="92500"/>
          </a:bodyPr>
          <a:lstStyle/>
          <a:p>
            <a:r>
              <a:rPr lang="en-US" dirty="0"/>
              <a:t>Cornea is a convex refracting surface</a:t>
            </a:r>
          </a:p>
          <a:p>
            <a:endParaRPr lang="en-US" dirty="0"/>
          </a:p>
          <a:p>
            <a:r>
              <a:rPr lang="en-US" dirty="0"/>
              <a:t>To find the refracting power of the cornea, we need to reflect an object of a known size at a known distance off the corneal surface. </a:t>
            </a:r>
          </a:p>
          <a:p>
            <a:r>
              <a:rPr lang="en-US" dirty="0"/>
              <a:t>Then determine the size of the reflecting image with measuring telescope and calculate the refractive power of the cornea based on the refractive index of n=1.3375</a:t>
            </a:r>
          </a:p>
          <a:p>
            <a:endParaRPr lang="en-US" dirty="0"/>
          </a:p>
          <a:p>
            <a:endParaRPr lang="en-US" dirty="0"/>
          </a:p>
        </p:txBody>
      </p:sp>
    </p:spTree>
    <p:extLst>
      <p:ext uri="{BB962C8B-B14F-4D97-AF65-F5344CB8AC3E}">
        <p14:creationId xmlns:p14="http://schemas.microsoft.com/office/powerpoint/2010/main" val="38365240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7-02-27 at 6.44.21 PM.png"/>
          <p:cNvPicPr>
            <a:picLocks noGrp="1" noChangeAspect="1"/>
          </p:cNvPicPr>
          <p:nvPr>
            <p:ph idx="1"/>
          </p:nvPr>
        </p:nvPicPr>
        <p:blipFill>
          <a:blip r:embed="rId2">
            <a:extLst>
              <a:ext uri="{28A0092B-C50C-407E-A947-70E740481C1C}">
                <a14:useLocalDpi xmlns:a14="http://schemas.microsoft.com/office/drawing/2010/main" val="0"/>
              </a:ext>
            </a:extLst>
          </a:blip>
          <a:srcRect t="-32829" b="-32829"/>
          <a:stretch>
            <a:fillRect/>
          </a:stretch>
        </p:blipFill>
        <p:spPr>
          <a:xfrm>
            <a:off x="-723" y="0"/>
            <a:ext cx="9144723" cy="6858000"/>
          </a:xfrm>
        </p:spPr>
      </p:pic>
    </p:spTree>
    <p:extLst>
      <p:ext uri="{BB962C8B-B14F-4D97-AF65-F5344CB8AC3E}">
        <p14:creationId xmlns:p14="http://schemas.microsoft.com/office/powerpoint/2010/main" val="36957407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7-02-27 at 6.45.23 PM.png"/>
          <p:cNvPicPr>
            <a:picLocks noGrp="1" noChangeAspect="1"/>
          </p:cNvPicPr>
          <p:nvPr>
            <p:ph idx="1"/>
          </p:nvPr>
        </p:nvPicPr>
        <p:blipFill>
          <a:blip r:embed="rId2">
            <a:extLst>
              <a:ext uri="{28A0092B-C50C-407E-A947-70E740481C1C}">
                <a14:useLocalDpi xmlns:a14="http://schemas.microsoft.com/office/drawing/2010/main" val="0"/>
              </a:ext>
            </a:extLst>
          </a:blip>
          <a:srcRect t="-1179" b="-1179"/>
          <a:stretch>
            <a:fillRect/>
          </a:stretch>
        </p:blipFill>
        <p:spPr>
          <a:xfrm>
            <a:off x="40426" y="0"/>
            <a:ext cx="9103574" cy="6857999"/>
          </a:xfrm>
        </p:spPr>
      </p:pic>
    </p:spTree>
    <p:extLst>
      <p:ext uri="{BB962C8B-B14F-4D97-AF65-F5344CB8AC3E}">
        <p14:creationId xmlns:p14="http://schemas.microsoft.com/office/powerpoint/2010/main" val="35674832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Keratometer</a:t>
            </a:r>
          </a:p>
        </p:txBody>
      </p:sp>
      <p:sp>
        <p:nvSpPr>
          <p:cNvPr id="3" name="Content Placeholder 2"/>
          <p:cNvSpPr>
            <a:spLocks noGrp="1"/>
          </p:cNvSpPr>
          <p:nvPr>
            <p:ph idx="1"/>
          </p:nvPr>
        </p:nvSpPr>
        <p:spPr>
          <a:xfrm>
            <a:off x="983707" y="1447800"/>
            <a:ext cx="7949981" cy="5260384"/>
          </a:xfrm>
        </p:spPr>
        <p:txBody>
          <a:bodyPr>
            <a:normAutofit fontScale="92500" lnSpcReduction="10000"/>
          </a:bodyPr>
          <a:lstStyle/>
          <a:p>
            <a:r>
              <a:rPr lang="en-US" dirty="0"/>
              <a:t>The radius of curvature of of a mirror will determine the size of the image it produces from a given sized object</a:t>
            </a:r>
          </a:p>
          <a:p>
            <a:r>
              <a:rPr lang="en-US" dirty="0"/>
              <a:t>If we illuminate an object of </a:t>
            </a:r>
            <a:r>
              <a:rPr lang="en-US" i="1" dirty="0"/>
              <a:t>known size</a:t>
            </a:r>
            <a:r>
              <a:rPr lang="en-US" dirty="0"/>
              <a:t>, place it a </a:t>
            </a:r>
            <a:r>
              <a:rPr lang="en-US" i="1" dirty="0"/>
              <a:t>known distance</a:t>
            </a:r>
            <a:r>
              <a:rPr lang="en-US" dirty="0"/>
              <a:t> from the cornea, are are able to measure the size of the reflected image, we can deduce the radius of curvature</a:t>
            </a:r>
          </a:p>
          <a:p>
            <a:r>
              <a:rPr lang="en-US" dirty="0"/>
              <a:t>The cornea is considered a high powered mirror (-250 D), an object does not have to be too far away to be effectively at the cornea’s optical infinity</a:t>
            </a:r>
          </a:p>
        </p:txBody>
      </p:sp>
    </p:spTree>
    <p:extLst>
      <p:ext uri="{BB962C8B-B14F-4D97-AF65-F5344CB8AC3E}">
        <p14:creationId xmlns:p14="http://schemas.microsoft.com/office/powerpoint/2010/main" val="37517389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7-02-27 at 6.29.25 PM.png"/>
          <p:cNvPicPr>
            <a:picLocks noGrp="1" noChangeAspect="1"/>
          </p:cNvPicPr>
          <p:nvPr>
            <p:ph idx="1"/>
          </p:nvPr>
        </p:nvPicPr>
        <p:blipFill>
          <a:blip r:embed="rId2">
            <a:extLst>
              <a:ext uri="{28A0092B-C50C-407E-A947-70E740481C1C}">
                <a14:useLocalDpi xmlns:a14="http://schemas.microsoft.com/office/drawing/2010/main" val="0"/>
              </a:ext>
            </a:extLst>
          </a:blip>
          <a:srcRect l="11088" r="11088"/>
          <a:stretch>
            <a:fillRect/>
          </a:stretch>
        </p:blipFill>
        <p:spPr>
          <a:xfrm>
            <a:off x="68367" y="572432"/>
            <a:ext cx="8865321" cy="5675968"/>
          </a:xfrm>
        </p:spPr>
      </p:pic>
    </p:spTree>
    <p:extLst>
      <p:ext uri="{BB962C8B-B14F-4D97-AF65-F5344CB8AC3E}">
        <p14:creationId xmlns:p14="http://schemas.microsoft.com/office/powerpoint/2010/main" val="286214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35608" y="274320"/>
            <a:ext cx="7498080" cy="1143000"/>
          </a:xfrm>
          <a:prstGeom prst="rect">
            <a:avLst/>
          </a:prstGeom>
        </p:spPr>
        <p:txBody>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a:t>Principles of a Slide Projector</a:t>
            </a:r>
            <a:endParaRPr lang="en-US" dirty="0"/>
          </a:p>
        </p:txBody>
      </p:sp>
      <p:sp>
        <p:nvSpPr>
          <p:cNvPr id="3" name="Content Placeholder 2"/>
          <p:cNvSpPr txBox="1">
            <a:spLocks/>
          </p:cNvSpPr>
          <p:nvPr/>
        </p:nvSpPr>
        <p:spPr>
          <a:xfrm>
            <a:off x="1435607" y="1417320"/>
            <a:ext cx="7285059" cy="2286847"/>
          </a:xfrm>
          <a:prstGeom prst="rect">
            <a:avLst/>
          </a:prstGeom>
        </p:spPr>
        <p:txBody>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lvl="1"/>
            <a:r>
              <a:rPr lang="en-US" dirty="0"/>
              <a:t>The lens is situated so that the object is just beyond its primary focal plane </a:t>
            </a:r>
          </a:p>
          <a:p>
            <a:pPr lvl="1"/>
            <a:r>
              <a:rPr lang="en-US" dirty="0"/>
              <a:t>The final image can then be projected onto a screen</a:t>
            </a:r>
          </a:p>
          <a:p>
            <a:endParaRPr lang="en-US" dirty="0"/>
          </a:p>
        </p:txBody>
      </p:sp>
      <p:pic>
        <p:nvPicPr>
          <p:cNvPr id="4" name="Content Placeholder 4" descr="Screen Shot 2017-02-25 at 1.59.00 PM.png"/>
          <p:cNvPicPr>
            <a:picLocks noChangeAspect="1"/>
          </p:cNvPicPr>
          <p:nvPr/>
        </p:nvPicPr>
        <p:blipFill>
          <a:blip r:embed="rId2">
            <a:extLst>
              <a:ext uri="{28A0092B-C50C-407E-A947-70E740481C1C}">
                <a14:useLocalDpi xmlns:a14="http://schemas.microsoft.com/office/drawing/2010/main" val="0"/>
              </a:ext>
            </a:extLst>
          </a:blip>
          <a:srcRect l="-15875" r="-15875"/>
          <a:stretch>
            <a:fillRect/>
          </a:stretch>
        </p:blipFill>
        <p:spPr>
          <a:xfrm>
            <a:off x="1587500" y="4000500"/>
            <a:ext cx="7346950" cy="2187575"/>
          </a:xfrm>
          <a:prstGeom prst="rect">
            <a:avLst/>
          </a:prstGeom>
        </p:spPr>
      </p:pic>
    </p:spTree>
    <p:extLst>
      <p:ext uri="{BB962C8B-B14F-4D97-AF65-F5344CB8AC3E}">
        <p14:creationId xmlns:p14="http://schemas.microsoft.com/office/powerpoint/2010/main" val="40762335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7-02-27 at 6.29.36 PM.png"/>
          <p:cNvPicPr>
            <a:picLocks noGrp="1" noChangeAspect="1"/>
          </p:cNvPicPr>
          <p:nvPr>
            <p:ph idx="1"/>
          </p:nvPr>
        </p:nvPicPr>
        <p:blipFill>
          <a:blip r:embed="rId2">
            <a:extLst>
              <a:ext uri="{28A0092B-C50C-407E-A947-70E740481C1C}">
                <a14:useLocalDpi xmlns:a14="http://schemas.microsoft.com/office/drawing/2010/main" val="0"/>
              </a:ext>
            </a:extLst>
          </a:blip>
          <a:srcRect t="-14265" b="-14265"/>
          <a:stretch>
            <a:fillRect/>
          </a:stretch>
        </p:blipFill>
        <p:spPr>
          <a:xfrm>
            <a:off x="83097" y="0"/>
            <a:ext cx="9060903" cy="6858000"/>
          </a:xfrm>
        </p:spPr>
      </p:pic>
    </p:spTree>
    <p:extLst>
      <p:ext uri="{BB962C8B-B14F-4D97-AF65-F5344CB8AC3E}">
        <p14:creationId xmlns:p14="http://schemas.microsoft.com/office/powerpoint/2010/main" val="4685994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Surface Power Formula</a:t>
            </a:r>
          </a:p>
        </p:txBody>
      </p:sp>
      <p:sp>
        <p:nvSpPr>
          <p:cNvPr id="3" name="Content Placeholder 2"/>
          <p:cNvSpPr>
            <a:spLocks noGrp="1"/>
          </p:cNvSpPr>
          <p:nvPr>
            <p:ph idx="1"/>
          </p:nvPr>
        </p:nvSpPr>
        <p:spPr>
          <a:xfrm>
            <a:off x="869822" y="1447800"/>
            <a:ext cx="8063866" cy="5410200"/>
          </a:xfrm>
        </p:spPr>
        <p:txBody>
          <a:bodyPr>
            <a:normAutofit fontScale="85000" lnSpcReduction="10000"/>
          </a:bodyPr>
          <a:lstStyle/>
          <a:p>
            <a:r>
              <a:rPr lang="en-US" dirty="0"/>
              <a:t>The keratometer usually shows the curvature in diopters of power or in </a:t>
            </a:r>
            <a:r>
              <a:rPr lang="en-US" b="1" i="1" u="sng" dirty="0"/>
              <a:t>millimeters and diopters</a:t>
            </a:r>
            <a:endParaRPr lang="en-US" i="1" dirty="0"/>
          </a:p>
          <a:p>
            <a:endParaRPr lang="en-US" i="1" dirty="0"/>
          </a:p>
          <a:p>
            <a:r>
              <a:rPr lang="en-US" dirty="0"/>
              <a:t>If a millimeter scale is not given, it can be found from tables or by using the surface power formula using the refractive index 1.3375</a:t>
            </a:r>
          </a:p>
          <a:p>
            <a:pPr marL="82296" indent="0">
              <a:buNone/>
            </a:pPr>
            <a:endParaRPr lang="en-US" dirty="0"/>
          </a:p>
          <a:p>
            <a:r>
              <a:rPr lang="en-US" dirty="0"/>
              <a:t>Surface Power Formula: </a:t>
            </a:r>
          </a:p>
          <a:p>
            <a:endParaRPr lang="en-US" dirty="0"/>
          </a:p>
          <a:p>
            <a:pPr lvl="1"/>
            <a:r>
              <a:rPr lang="en-US" dirty="0"/>
              <a:t>D = the dioptric power of the Cornea</a:t>
            </a:r>
          </a:p>
          <a:p>
            <a:pPr lvl="1"/>
            <a:r>
              <a:rPr lang="en-US" dirty="0"/>
              <a:t>n = the refractive index of the keratometer used (1.3375)</a:t>
            </a:r>
          </a:p>
          <a:p>
            <a:pPr lvl="1"/>
            <a:r>
              <a:rPr lang="en-US" dirty="0"/>
              <a:t>R = the radius of curvature of the cornea in meters</a:t>
            </a:r>
          </a:p>
        </p:txBody>
      </p:sp>
      <p:pic>
        <p:nvPicPr>
          <p:cNvPr id="4" name="Picture 3" descr="Screen Shot 2017-02-27 at 5.52.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2894" y="4007615"/>
            <a:ext cx="2174554" cy="1113796"/>
          </a:xfrm>
          <a:prstGeom prst="rect">
            <a:avLst/>
          </a:prstGeom>
        </p:spPr>
      </p:pic>
    </p:spTree>
    <p:extLst>
      <p:ext uri="{BB962C8B-B14F-4D97-AF65-F5344CB8AC3E}">
        <p14:creationId xmlns:p14="http://schemas.microsoft.com/office/powerpoint/2010/main" val="4573713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creen Shot 2017-02-26 at 10.23.25 PM.png"/>
          <p:cNvPicPr>
            <a:picLocks noGrp="1" noChangeAspect="1"/>
          </p:cNvPicPr>
          <p:nvPr>
            <p:ph idx="1"/>
          </p:nvPr>
        </p:nvPicPr>
        <p:blipFill>
          <a:blip r:embed="rId2">
            <a:extLst>
              <a:ext uri="{28A0092B-C50C-407E-A947-70E740481C1C}">
                <a14:useLocalDpi xmlns:a14="http://schemas.microsoft.com/office/drawing/2010/main" val="0"/>
              </a:ext>
            </a:extLst>
          </a:blip>
          <a:srcRect t="-9782" b="-9782"/>
          <a:stretch>
            <a:fillRect/>
          </a:stretch>
        </p:blipFill>
        <p:spPr>
          <a:xfrm>
            <a:off x="415960" y="794977"/>
            <a:ext cx="8517728" cy="5453423"/>
          </a:xfrm>
        </p:spPr>
      </p:pic>
    </p:spTree>
    <p:extLst>
      <p:ext uri="{BB962C8B-B14F-4D97-AF65-F5344CB8AC3E}">
        <p14:creationId xmlns:p14="http://schemas.microsoft.com/office/powerpoint/2010/main" val="11031112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02-27 at 6.29.48 PM.png"/>
          <p:cNvPicPr>
            <a:picLocks noGrp="1" noChangeAspect="1"/>
          </p:cNvPicPr>
          <p:nvPr>
            <p:ph idx="1"/>
          </p:nvPr>
        </p:nvPicPr>
        <p:blipFill>
          <a:blip r:embed="rId3">
            <a:extLst>
              <a:ext uri="{28A0092B-C50C-407E-A947-70E740481C1C}">
                <a14:useLocalDpi xmlns:a14="http://schemas.microsoft.com/office/drawing/2010/main" val="0"/>
              </a:ext>
            </a:extLst>
          </a:blip>
          <a:srcRect t="-15987" b="-15987"/>
          <a:stretch>
            <a:fillRect/>
          </a:stretch>
        </p:blipFill>
        <p:spPr>
          <a:xfrm>
            <a:off x="42745" y="-232550"/>
            <a:ext cx="9284425" cy="6887068"/>
          </a:xfrm>
        </p:spPr>
      </p:pic>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38659627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Shot 2017-02-27 at 6.30.00 PM.png"/>
          <p:cNvPicPr>
            <a:picLocks noGrp="1" noChangeAspect="1"/>
          </p:cNvPicPr>
          <p:nvPr>
            <p:ph idx="1"/>
          </p:nvPr>
        </p:nvPicPr>
        <p:blipFill>
          <a:blip r:embed="rId2">
            <a:extLst>
              <a:ext uri="{28A0092B-C50C-407E-A947-70E740481C1C}">
                <a14:useLocalDpi xmlns:a14="http://schemas.microsoft.com/office/drawing/2010/main" val="0"/>
              </a:ext>
            </a:extLst>
          </a:blip>
          <a:srcRect t="-13086" b="-13086"/>
          <a:stretch>
            <a:fillRect/>
          </a:stretch>
        </p:blipFill>
        <p:spPr>
          <a:xfrm>
            <a:off x="51352" y="274639"/>
            <a:ext cx="8882336" cy="6324536"/>
          </a:xfrm>
        </p:spPr>
      </p:pic>
    </p:spTree>
    <p:extLst>
      <p:ext uri="{BB962C8B-B14F-4D97-AF65-F5344CB8AC3E}">
        <p14:creationId xmlns:p14="http://schemas.microsoft.com/office/powerpoint/2010/main" val="38310846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a:t>
            </a:r>
          </a:p>
        </p:txBody>
      </p:sp>
      <p:sp>
        <p:nvSpPr>
          <p:cNvPr id="3" name="Content Placeholder 2"/>
          <p:cNvSpPr>
            <a:spLocks noGrp="1"/>
          </p:cNvSpPr>
          <p:nvPr>
            <p:ph idx="1"/>
          </p:nvPr>
        </p:nvSpPr>
        <p:spPr/>
        <p:txBody>
          <a:bodyPr/>
          <a:lstStyle/>
          <a:p>
            <a:r>
              <a:rPr lang="en-US" dirty="0"/>
              <a:t>A standard manual </a:t>
            </a:r>
            <a:r>
              <a:rPr lang="en-US" dirty="0" err="1"/>
              <a:t>keratometer</a:t>
            </a:r>
            <a:r>
              <a:rPr lang="en-US" dirty="0"/>
              <a:t> measures central corneal power at what approximate diameter?</a:t>
            </a:r>
          </a:p>
          <a:p>
            <a:pPr marL="596646" indent="-514350">
              <a:buFont typeface="+mj-lt"/>
              <a:buAutoNum type="alphaUcPeriod"/>
            </a:pPr>
            <a:r>
              <a:rPr lang="en-US" dirty="0"/>
              <a:t>1.65</a:t>
            </a:r>
          </a:p>
          <a:p>
            <a:pPr marL="596646" indent="-514350">
              <a:buFont typeface="+mj-lt"/>
              <a:buAutoNum type="alphaUcPeriod"/>
            </a:pPr>
            <a:r>
              <a:rPr lang="en-US" dirty="0"/>
              <a:t>2.5</a:t>
            </a:r>
          </a:p>
          <a:p>
            <a:pPr marL="596646" indent="-514350">
              <a:buFont typeface="+mj-lt"/>
              <a:buAutoNum type="alphaUcPeriod"/>
            </a:pPr>
            <a:r>
              <a:rPr lang="en-US" dirty="0"/>
              <a:t>3.2</a:t>
            </a:r>
          </a:p>
          <a:p>
            <a:pPr marL="596646" indent="-514350">
              <a:buFont typeface="+mj-lt"/>
              <a:buAutoNum type="alphaUcPeriod"/>
            </a:pPr>
            <a:r>
              <a:rPr lang="en-US" dirty="0"/>
              <a:t>5.0</a:t>
            </a:r>
          </a:p>
        </p:txBody>
      </p:sp>
    </p:spTree>
    <p:extLst>
      <p:ext uri="{BB962C8B-B14F-4D97-AF65-F5344CB8AC3E}">
        <p14:creationId xmlns:p14="http://schemas.microsoft.com/office/powerpoint/2010/main" val="6297705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7-02-27 at 6.53.31 PM.png"/>
          <p:cNvPicPr>
            <a:picLocks noGrp="1" noChangeAspect="1"/>
          </p:cNvPicPr>
          <p:nvPr>
            <p:ph idx="1"/>
          </p:nvPr>
        </p:nvPicPr>
        <p:blipFill>
          <a:blip r:embed="rId2">
            <a:extLst>
              <a:ext uri="{28A0092B-C50C-407E-A947-70E740481C1C}">
                <a14:useLocalDpi xmlns:a14="http://schemas.microsoft.com/office/drawing/2010/main" val="0"/>
              </a:ext>
            </a:extLst>
          </a:blip>
          <a:srcRect t="-42099" b="-42099"/>
          <a:stretch>
            <a:fillRect/>
          </a:stretch>
        </p:blipFill>
        <p:spPr>
          <a:xfrm>
            <a:off x="-32270" y="274637"/>
            <a:ext cx="9176270" cy="6583363"/>
          </a:xfrm>
        </p:spPr>
      </p:pic>
    </p:spTree>
    <p:extLst>
      <p:ext uri="{BB962C8B-B14F-4D97-AF65-F5344CB8AC3E}">
        <p14:creationId xmlns:p14="http://schemas.microsoft.com/office/powerpoint/2010/main" val="2328582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Binocular Indirect Ophthalmoscope</a:t>
            </a:r>
          </a:p>
        </p:txBody>
      </p:sp>
      <p:sp>
        <p:nvSpPr>
          <p:cNvPr id="3" name="Content Placeholder 2"/>
          <p:cNvSpPr>
            <a:spLocks noGrp="1"/>
          </p:cNvSpPr>
          <p:nvPr>
            <p:ph idx="1"/>
          </p:nvPr>
        </p:nvSpPr>
        <p:spPr>
          <a:xfrm>
            <a:off x="994833" y="1447800"/>
            <a:ext cx="7938855" cy="4800600"/>
          </a:xfrm>
        </p:spPr>
        <p:txBody>
          <a:bodyPr/>
          <a:lstStyle/>
          <a:p>
            <a:r>
              <a:rPr lang="en-US" dirty="0"/>
              <a:t>With the indirect, you make the fundus a luminous object (the slide of the last example)</a:t>
            </a:r>
          </a:p>
          <a:p>
            <a:r>
              <a:rPr lang="en-US" dirty="0"/>
              <a:t>The eye acts like a miniature opaque projector and projects that object out into space</a:t>
            </a:r>
          </a:p>
          <a:p>
            <a:r>
              <a:rPr lang="en-US" dirty="0"/>
              <a:t>This is done by shining an intense source of light through the pupil </a:t>
            </a:r>
            <a:r>
              <a:rPr lang="mr-IN" dirty="0"/>
              <a:t>–</a:t>
            </a:r>
            <a:r>
              <a:rPr lang="en-US" dirty="0"/>
              <a:t> the fundus image is then projected out</a:t>
            </a:r>
          </a:p>
        </p:txBody>
      </p:sp>
    </p:spTree>
    <p:extLst>
      <p:ext uri="{BB962C8B-B14F-4D97-AF65-F5344CB8AC3E}">
        <p14:creationId xmlns:p14="http://schemas.microsoft.com/office/powerpoint/2010/main" val="2301433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45719" cy="212195"/>
          </a:xfrm>
        </p:spPr>
        <p:txBody>
          <a:bodyPr>
            <a:normAutofit fontScale="90000"/>
          </a:bodyPr>
          <a:lstStyle/>
          <a:p>
            <a:r>
              <a:rPr lang="en-US" dirty="0"/>
              <a:t> </a:t>
            </a:r>
          </a:p>
        </p:txBody>
      </p:sp>
      <p:sp>
        <p:nvSpPr>
          <p:cNvPr id="3" name="Content Placeholder 2"/>
          <p:cNvSpPr>
            <a:spLocks noGrp="1"/>
          </p:cNvSpPr>
          <p:nvPr>
            <p:ph idx="1"/>
          </p:nvPr>
        </p:nvSpPr>
        <p:spPr>
          <a:xfrm>
            <a:off x="1037167" y="274638"/>
            <a:ext cx="7896521" cy="3641195"/>
          </a:xfrm>
        </p:spPr>
        <p:txBody>
          <a:bodyPr>
            <a:normAutofit/>
          </a:bodyPr>
          <a:lstStyle/>
          <a:p>
            <a:r>
              <a:rPr lang="en-US" sz="2800" dirty="0"/>
              <a:t>An </a:t>
            </a:r>
            <a:r>
              <a:rPr lang="en-US" sz="2800" dirty="0" err="1"/>
              <a:t>emmetropic</a:t>
            </a:r>
            <a:r>
              <a:rPr lang="en-US" sz="2800" dirty="0"/>
              <a:t> eye would project that image to infinity</a:t>
            </a:r>
          </a:p>
          <a:p>
            <a:r>
              <a:rPr lang="en-US" sz="2800" dirty="0"/>
              <a:t>We use a 20D hand held condensing lens to create the image in its secondary focal plane </a:t>
            </a:r>
          </a:p>
          <a:p>
            <a:r>
              <a:rPr lang="en-US" sz="2800" dirty="0"/>
              <a:t>This image is called an </a:t>
            </a:r>
            <a:r>
              <a:rPr lang="en-US" sz="2800" b="1" dirty="0"/>
              <a:t>aerial</a:t>
            </a:r>
            <a:r>
              <a:rPr lang="en-US" sz="2800" dirty="0"/>
              <a:t> image and is </a:t>
            </a:r>
            <a:r>
              <a:rPr lang="en-US" sz="2800" b="1" u="sng" dirty="0"/>
              <a:t>inverted </a:t>
            </a:r>
            <a:r>
              <a:rPr lang="en-US" sz="2800" dirty="0"/>
              <a:t>when compared to the orientation of the fundus itself</a:t>
            </a:r>
          </a:p>
          <a:p>
            <a:endParaRPr lang="en-US" sz="2800" dirty="0"/>
          </a:p>
        </p:txBody>
      </p:sp>
      <p:pic>
        <p:nvPicPr>
          <p:cNvPr id="4" name="Picture 3" descr="Screen Shot 2017-02-25 at 2.00.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167" y="3598333"/>
            <a:ext cx="7896521" cy="3259667"/>
          </a:xfrm>
          <a:prstGeom prst="rect">
            <a:avLst/>
          </a:prstGeom>
        </p:spPr>
      </p:pic>
    </p:spTree>
    <p:extLst>
      <p:ext uri="{BB962C8B-B14F-4D97-AF65-F5344CB8AC3E}">
        <p14:creationId xmlns:p14="http://schemas.microsoft.com/office/powerpoint/2010/main" val="2595953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Optics of BIO</a:t>
            </a:r>
          </a:p>
        </p:txBody>
      </p:sp>
      <p:sp>
        <p:nvSpPr>
          <p:cNvPr id="3" name="Content Placeholder 2"/>
          <p:cNvSpPr>
            <a:spLocks noGrp="1"/>
          </p:cNvSpPr>
          <p:nvPr>
            <p:ph idx="1"/>
          </p:nvPr>
        </p:nvSpPr>
        <p:spPr/>
        <p:txBody>
          <a:bodyPr>
            <a:normAutofit lnSpcReduction="10000"/>
          </a:bodyPr>
          <a:lstStyle/>
          <a:p>
            <a:r>
              <a:rPr lang="en-US" dirty="0"/>
              <a:t>That aerial image has </a:t>
            </a:r>
            <a:r>
              <a:rPr lang="en-US" b="1" dirty="0"/>
              <a:t>thickness</a:t>
            </a:r>
            <a:r>
              <a:rPr lang="en-US" dirty="0"/>
              <a:t> representing any thickness present in the fundus itself</a:t>
            </a:r>
          </a:p>
          <a:p>
            <a:r>
              <a:rPr lang="en-US" dirty="0"/>
              <a:t>Any excavation of the nerve head or elevated of a </a:t>
            </a:r>
            <a:r>
              <a:rPr lang="en-US" dirty="0" err="1"/>
              <a:t>choroidal</a:t>
            </a:r>
            <a:r>
              <a:rPr lang="en-US" dirty="0"/>
              <a:t> lesion will be manifested in the “depth” of the image</a:t>
            </a:r>
          </a:p>
          <a:p>
            <a:r>
              <a:rPr lang="en-US" dirty="0"/>
              <a:t>The </a:t>
            </a:r>
            <a:r>
              <a:rPr lang="en-US" i="1" dirty="0"/>
              <a:t>longer</a:t>
            </a:r>
            <a:r>
              <a:rPr lang="en-US" dirty="0"/>
              <a:t> the focal length of the condensing lens, the farther from the lens the image will be </a:t>
            </a:r>
            <a:r>
              <a:rPr lang="en-US" dirty="0">
                <a:sym typeface="Wingdings"/>
              </a:rPr>
              <a:t> increased lateral magnification</a:t>
            </a:r>
            <a:endParaRPr lang="en-US" dirty="0"/>
          </a:p>
        </p:txBody>
      </p:sp>
    </p:spTree>
    <p:extLst>
      <p:ext uri="{BB962C8B-B14F-4D97-AF65-F5344CB8AC3E}">
        <p14:creationId xmlns:p14="http://schemas.microsoft.com/office/powerpoint/2010/main" val="2584583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a:t>
            </a:r>
          </a:p>
        </p:txBody>
      </p:sp>
      <p:sp>
        <p:nvSpPr>
          <p:cNvPr id="3" name="Content Placeholder 2"/>
          <p:cNvSpPr>
            <a:spLocks noGrp="1"/>
          </p:cNvSpPr>
          <p:nvPr>
            <p:ph idx="1"/>
          </p:nvPr>
        </p:nvSpPr>
        <p:spPr/>
        <p:txBody>
          <a:bodyPr/>
          <a:lstStyle/>
          <a:p>
            <a:r>
              <a:rPr lang="en-US" dirty="0"/>
              <a:t>Which of the following lenses provided the largest field of view?</a:t>
            </a:r>
          </a:p>
          <a:p>
            <a:endParaRPr lang="en-US" dirty="0"/>
          </a:p>
          <a:p>
            <a:pPr marL="870966" lvl="1" indent="-514350">
              <a:buFont typeface="+mj-lt"/>
              <a:buAutoNum type="alphaUcPeriod"/>
            </a:pPr>
            <a:r>
              <a:rPr lang="en-US" dirty="0"/>
              <a:t>15 D lens</a:t>
            </a:r>
          </a:p>
          <a:p>
            <a:pPr marL="870966" lvl="1" indent="-514350">
              <a:buFont typeface="+mj-lt"/>
              <a:buAutoNum type="alphaUcPeriod"/>
            </a:pPr>
            <a:r>
              <a:rPr lang="en-US" dirty="0"/>
              <a:t>20 D lens</a:t>
            </a:r>
          </a:p>
          <a:p>
            <a:pPr marL="870966" lvl="1" indent="-514350">
              <a:buFont typeface="+mj-lt"/>
              <a:buAutoNum type="alphaUcPeriod"/>
            </a:pPr>
            <a:r>
              <a:rPr lang="en-US" dirty="0"/>
              <a:t>30 D lens</a:t>
            </a:r>
          </a:p>
          <a:p>
            <a:pPr marL="870966" lvl="1" indent="-514350">
              <a:buFont typeface="+mj-lt"/>
              <a:buAutoNum type="alphaUcPeriod"/>
            </a:pPr>
            <a:r>
              <a:rPr lang="en-US" dirty="0"/>
              <a:t>Field of view is the same in all the lenses</a:t>
            </a:r>
          </a:p>
        </p:txBody>
      </p:sp>
    </p:spTree>
    <p:extLst>
      <p:ext uri="{BB962C8B-B14F-4D97-AF65-F5344CB8AC3E}">
        <p14:creationId xmlns:p14="http://schemas.microsoft.com/office/powerpoint/2010/main" val="36423629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2591</TotalTime>
  <Words>1871</Words>
  <Application>Microsoft Macintosh PowerPoint</Application>
  <PresentationFormat>On-screen Show (4:3)</PresentationFormat>
  <Paragraphs>207</Paragraphs>
  <Slides>56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Calibri</vt:lpstr>
      <vt:lpstr>Gill Sans MT</vt:lpstr>
      <vt:lpstr>Mangal</vt:lpstr>
      <vt:lpstr>Verdana</vt:lpstr>
      <vt:lpstr>Wingdings</vt:lpstr>
      <vt:lpstr>Wingdings 2</vt:lpstr>
      <vt:lpstr>Solstice</vt:lpstr>
      <vt:lpstr>Optics of Ophthalmic Instruments</vt:lpstr>
      <vt:lpstr>Most used instruments</vt:lpstr>
      <vt:lpstr>Binocular Indirect Opthalmoscope</vt:lpstr>
      <vt:lpstr>Principles of a Slide Projector</vt:lpstr>
      <vt:lpstr>PowerPoint Presentation</vt:lpstr>
      <vt:lpstr>Binocular Indirect Ophthalmoscope</vt:lpstr>
      <vt:lpstr> </vt:lpstr>
      <vt:lpstr>Optics of BIO</vt:lpstr>
      <vt:lpstr>Question</vt:lpstr>
      <vt:lpstr>Question</vt:lpstr>
      <vt:lpstr>Binocular Indirect Ophthalmoscope</vt:lpstr>
      <vt:lpstr>Binocular Indirect Ophthalmoscope</vt:lpstr>
      <vt:lpstr>Advantages of Binocular Indirect Ophthalmoscopy</vt:lpstr>
      <vt:lpstr>Light Reflexes</vt:lpstr>
      <vt:lpstr>Board Question</vt:lpstr>
      <vt:lpstr>PowerPoint Presentation</vt:lpstr>
      <vt:lpstr>Retinoscope</vt:lpstr>
      <vt:lpstr>Retinoscope</vt:lpstr>
      <vt:lpstr>Plano-Mirror Effect</vt:lpstr>
      <vt:lpstr>PowerPoint Presentation</vt:lpstr>
      <vt:lpstr>Concave-Mirror Effect</vt:lpstr>
      <vt:lpstr>PowerPoint Presentation</vt:lpstr>
      <vt:lpstr>Retinoscopy</vt:lpstr>
      <vt:lpstr>Working Distance</vt:lpstr>
      <vt:lpstr>Board Question</vt:lpstr>
      <vt:lpstr>PowerPoint Presentation</vt:lpstr>
      <vt:lpstr>The Lensometer</vt:lpstr>
      <vt:lpstr>Lensometer</vt:lpstr>
      <vt:lpstr>A Simple Lensometer</vt:lpstr>
      <vt:lpstr>A Simple Lensometer</vt:lpstr>
      <vt:lpstr>A Lensometer</vt:lpstr>
      <vt:lpstr>PowerPoint Presentation</vt:lpstr>
      <vt:lpstr>The Lensometer</vt:lpstr>
      <vt:lpstr>The Badal Principle</vt:lpstr>
      <vt:lpstr>The Badal Principal</vt:lpstr>
      <vt:lpstr>The Badal Principal </vt:lpstr>
      <vt:lpstr>Determining an Add with a Lensometer</vt:lpstr>
      <vt:lpstr>Board Question</vt:lpstr>
      <vt:lpstr>PowerPoint Presentation</vt:lpstr>
      <vt:lpstr>Board Question</vt:lpstr>
      <vt:lpstr>PowerPoint Presentation</vt:lpstr>
      <vt:lpstr>Keratometer</vt:lpstr>
      <vt:lpstr>The Keratometer</vt:lpstr>
      <vt:lpstr>Information provided by a Keratometer</vt:lpstr>
      <vt:lpstr>Optical Principles</vt:lpstr>
      <vt:lpstr>PowerPoint Presentation</vt:lpstr>
      <vt:lpstr>PowerPoint Presentation</vt:lpstr>
      <vt:lpstr>Keratometer</vt:lpstr>
      <vt:lpstr>PowerPoint Presentation</vt:lpstr>
      <vt:lpstr>PowerPoint Presentation</vt:lpstr>
      <vt:lpstr>Surface Power Formula</vt:lpstr>
      <vt:lpstr>PowerPoint Presentation</vt:lpstr>
      <vt:lpstr>PowerPoint Presentation</vt:lpstr>
      <vt:lpstr>PowerPoint Presentation</vt:lpstr>
      <vt:lpstr>Question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Optics of Ophthalmic Instruments</dc:title>
  <dc:creator>Masoud Ebrahimi</dc:creator>
  <cp:lastModifiedBy>Microsoft Office User</cp:lastModifiedBy>
  <cp:revision>58</cp:revision>
  <dcterms:created xsi:type="dcterms:W3CDTF">2017-02-25T18:51:27Z</dcterms:created>
  <dcterms:modified xsi:type="dcterms:W3CDTF">2020-01-21T04:04:32Z</dcterms:modified>
</cp:coreProperties>
</file>