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56" r:id="rId2"/>
    <p:sldId id="257" r:id="rId3"/>
    <p:sldId id="325" r:id="rId4"/>
    <p:sldId id="260" r:id="rId5"/>
    <p:sldId id="259" r:id="rId6"/>
    <p:sldId id="261" r:id="rId7"/>
    <p:sldId id="262" r:id="rId8"/>
    <p:sldId id="263" r:id="rId9"/>
    <p:sldId id="327" r:id="rId10"/>
    <p:sldId id="328" r:id="rId11"/>
    <p:sldId id="264" r:id="rId12"/>
    <p:sldId id="329" r:id="rId13"/>
    <p:sldId id="269" r:id="rId14"/>
    <p:sldId id="275" r:id="rId15"/>
    <p:sldId id="277" r:id="rId16"/>
    <p:sldId id="278" r:id="rId17"/>
    <p:sldId id="279" r:id="rId18"/>
    <p:sldId id="280" r:id="rId19"/>
    <p:sldId id="265" r:id="rId20"/>
    <p:sldId id="266" r:id="rId21"/>
    <p:sldId id="267" r:id="rId22"/>
    <p:sldId id="268" r:id="rId23"/>
    <p:sldId id="270" r:id="rId24"/>
    <p:sldId id="271" r:id="rId25"/>
    <p:sldId id="272" r:id="rId26"/>
    <p:sldId id="273" r:id="rId27"/>
    <p:sldId id="274" r:id="rId28"/>
    <p:sldId id="330" r:id="rId29"/>
    <p:sldId id="331" r:id="rId30"/>
    <p:sldId id="283" r:id="rId31"/>
    <p:sldId id="285" r:id="rId32"/>
    <p:sldId id="284" r:id="rId33"/>
    <p:sldId id="286" r:id="rId34"/>
    <p:sldId id="281" r:id="rId35"/>
    <p:sldId id="282" r:id="rId36"/>
    <p:sldId id="288" r:id="rId37"/>
    <p:sldId id="290" r:id="rId38"/>
    <p:sldId id="291" r:id="rId39"/>
    <p:sldId id="296" r:id="rId40"/>
    <p:sldId id="297" r:id="rId41"/>
    <p:sldId id="298" r:id="rId42"/>
    <p:sldId id="292" r:id="rId43"/>
    <p:sldId id="293" r:id="rId44"/>
    <p:sldId id="294" r:id="rId45"/>
    <p:sldId id="295" r:id="rId46"/>
    <p:sldId id="301" r:id="rId47"/>
    <p:sldId id="302" r:id="rId48"/>
    <p:sldId id="303" r:id="rId49"/>
    <p:sldId id="332" r:id="rId50"/>
    <p:sldId id="304" r:id="rId51"/>
    <p:sldId id="305" r:id="rId52"/>
    <p:sldId id="315" r:id="rId53"/>
    <p:sldId id="316" r:id="rId54"/>
    <p:sldId id="306" r:id="rId55"/>
    <p:sldId id="307" r:id="rId56"/>
    <p:sldId id="308" r:id="rId57"/>
    <p:sldId id="310" r:id="rId58"/>
    <p:sldId id="311" r:id="rId59"/>
    <p:sldId id="312" r:id="rId60"/>
    <p:sldId id="313" r:id="rId61"/>
    <p:sldId id="314" r:id="rId62"/>
    <p:sldId id="317" r:id="rId63"/>
    <p:sldId id="318" r:id="rId64"/>
    <p:sldId id="319" r:id="rId65"/>
    <p:sldId id="320" r:id="rId66"/>
    <p:sldId id="321" r:id="rId67"/>
    <p:sldId id="322" r:id="rId68"/>
    <p:sldId id="323" r:id="rId69"/>
    <p:sldId id="324" r:id="rId70"/>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79" autoAdjust="0"/>
    <p:restoredTop sz="94659"/>
  </p:normalViewPr>
  <p:slideViewPr>
    <p:cSldViewPr snapToGrid="0" snapToObjects="1">
      <p:cViewPr varScale="1">
        <p:scale>
          <a:sx n="101" d="100"/>
          <a:sy n="101" d="100"/>
        </p:scale>
        <p:origin x="200" y="3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8032A5F9-6B4E-0F47-ACBB-57416573D21C}" type="datetimeFigureOut">
              <a:rPr lang="en-US" smtClean="0"/>
              <a:t>1/13/20</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B178786C-4896-8542-845A-2E3E677D997C}" type="slidenum">
              <a:rPr lang="en-US" smtClean="0"/>
              <a:t>‹#›</a:t>
            </a:fld>
            <a:endParaRPr lang="en-US"/>
          </a:p>
        </p:txBody>
      </p:sp>
    </p:spTree>
    <p:extLst>
      <p:ext uri="{BB962C8B-B14F-4D97-AF65-F5344CB8AC3E}">
        <p14:creationId xmlns:p14="http://schemas.microsoft.com/office/powerpoint/2010/main" val="6167868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pubmed/?term=Adrean%20SD%5bAuthor%5d&amp;cauthor=true&amp;cauthor_uid=15968175"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pubmed/?term=Mannis%20MJ%5bAuthor%5d&amp;cauthor=true&amp;cauthor_uid=15968175" TargetMode="External"/><Relationship Id="rId4" Type="http://schemas.openxmlformats.org/officeDocument/2006/relationships/hyperlink" Target="pubmed/?term=Reilly%20C%5bAuthor%5d&amp;cauthor=true&amp;cauthor_uid=15968175"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790">
              <a:defRPr/>
            </a:pPr>
            <a:r>
              <a:rPr lang="en-US" dirty="0"/>
              <a:t>http://</a:t>
            </a:r>
            <a:r>
              <a:rPr lang="en-US" dirty="0" err="1"/>
              <a:t>www.iolsafety.com</a:t>
            </a:r>
            <a:r>
              <a:rPr lang="en-US" dirty="0"/>
              <a:t>/</a:t>
            </a:r>
            <a:r>
              <a:rPr lang="en-US" dirty="0" err="1"/>
              <a:t>dmdocuments</a:t>
            </a:r>
            <a:r>
              <a:rPr lang="en-US" dirty="0"/>
              <a:t>/understanding-intraocular-lenses-the-basics-of-design-and-material.pdf</a:t>
            </a:r>
          </a:p>
          <a:p>
            <a:endParaRPr lang="en-US" dirty="0"/>
          </a:p>
        </p:txBody>
      </p:sp>
      <p:sp>
        <p:nvSpPr>
          <p:cNvPr id="4" name="Slide Number Placeholder 3"/>
          <p:cNvSpPr>
            <a:spLocks noGrp="1"/>
          </p:cNvSpPr>
          <p:nvPr>
            <p:ph type="sldNum" sz="quarter" idx="10"/>
          </p:nvPr>
        </p:nvSpPr>
        <p:spPr/>
        <p:txBody>
          <a:bodyPr/>
          <a:lstStyle/>
          <a:p>
            <a:fld id="{B178786C-4896-8542-845A-2E3E677D997C}" type="slidenum">
              <a:rPr lang="en-US" smtClean="0"/>
              <a:t>2</a:t>
            </a:fld>
            <a:endParaRPr lang="en-US"/>
          </a:p>
        </p:txBody>
      </p:sp>
    </p:spTree>
    <p:extLst>
      <p:ext uri="{BB962C8B-B14F-4D97-AF65-F5344CB8AC3E}">
        <p14:creationId xmlns:p14="http://schemas.microsoft.com/office/powerpoint/2010/main" val="190266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www.allaboutvision.com</a:t>
            </a:r>
            <a:r>
              <a:rPr lang="en-US" dirty="0"/>
              <a:t>/conditions/</a:t>
            </a:r>
            <a:r>
              <a:rPr lang="en-US" dirty="0" err="1"/>
              <a:t>iols.htm</a:t>
            </a:r>
            <a:endParaRPr lang="en-US" dirty="0"/>
          </a:p>
        </p:txBody>
      </p:sp>
      <p:sp>
        <p:nvSpPr>
          <p:cNvPr id="4" name="Slide Number Placeholder 3"/>
          <p:cNvSpPr>
            <a:spLocks noGrp="1"/>
          </p:cNvSpPr>
          <p:nvPr>
            <p:ph type="sldNum" sz="quarter" idx="10"/>
          </p:nvPr>
        </p:nvSpPr>
        <p:spPr/>
        <p:txBody>
          <a:bodyPr/>
          <a:lstStyle/>
          <a:p>
            <a:fld id="{B178786C-4896-8542-845A-2E3E677D997C}" type="slidenum">
              <a:rPr lang="en-US" smtClean="0"/>
              <a:t>27</a:t>
            </a:fld>
            <a:endParaRPr lang="en-US"/>
          </a:p>
        </p:txBody>
      </p:sp>
    </p:spTree>
    <p:extLst>
      <p:ext uri="{BB962C8B-B14F-4D97-AF65-F5344CB8AC3E}">
        <p14:creationId xmlns:p14="http://schemas.microsoft.com/office/powerpoint/2010/main" val="4062394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790">
              <a:defRPr/>
            </a:pPr>
            <a:r>
              <a:rPr lang="en-US" dirty="0"/>
              <a:t>https://</a:t>
            </a:r>
            <a:r>
              <a:rPr lang="en-US" dirty="0" err="1"/>
              <a:t>entokey.com</a:t>
            </a:r>
            <a:r>
              <a:rPr lang="en-US" dirty="0"/>
              <a:t>/optical-considerations-in-</a:t>
            </a:r>
            <a:r>
              <a:rPr lang="en-US" dirty="0" err="1"/>
              <a:t>keratorefractive</a:t>
            </a:r>
            <a:r>
              <a:rPr lang="en-US" dirty="0"/>
              <a:t>-surgery/</a:t>
            </a:r>
          </a:p>
          <a:p>
            <a:endParaRPr lang="en-US" dirty="0"/>
          </a:p>
        </p:txBody>
      </p:sp>
      <p:sp>
        <p:nvSpPr>
          <p:cNvPr id="4" name="Slide Number Placeholder 3"/>
          <p:cNvSpPr>
            <a:spLocks noGrp="1"/>
          </p:cNvSpPr>
          <p:nvPr>
            <p:ph type="sldNum" sz="quarter" idx="10"/>
          </p:nvPr>
        </p:nvSpPr>
        <p:spPr/>
        <p:txBody>
          <a:bodyPr/>
          <a:lstStyle/>
          <a:p>
            <a:fld id="{B178786C-4896-8542-845A-2E3E677D997C}" type="slidenum">
              <a:rPr lang="en-US" smtClean="0"/>
              <a:t>48</a:t>
            </a:fld>
            <a:endParaRPr lang="en-US"/>
          </a:p>
        </p:txBody>
      </p:sp>
    </p:spTree>
    <p:extLst>
      <p:ext uri="{BB962C8B-B14F-4D97-AF65-F5344CB8AC3E}">
        <p14:creationId xmlns:p14="http://schemas.microsoft.com/office/powerpoint/2010/main" val="2271687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www.slideshare.net</a:t>
            </a:r>
            <a:r>
              <a:rPr lang="en-US" dirty="0"/>
              <a:t>/pushprajsingh7/post-</a:t>
            </a:r>
            <a:r>
              <a:rPr lang="en-US" dirty="0" err="1"/>
              <a:t>lasik</a:t>
            </a:r>
            <a:r>
              <a:rPr lang="en-US" dirty="0"/>
              <a:t>-</a:t>
            </a:r>
            <a:r>
              <a:rPr lang="en-US" dirty="0" err="1"/>
              <a:t>iol</a:t>
            </a:r>
            <a:r>
              <a:rPr lang="en-US" dirty="0"/>
              <a:t>-surgery</a:t>
            </a:r>
          </a:p>
        </p:txBody>
      </p:sp>
      <p:sp>
        <p:nvSpPr>
          <p:cNvPr id="4" name="Slide Number Placeholder 3"/>
          <p:cNvSpPr>
            <a:spLocks noGrp="1"/>
          </p:cNvSpPr>
          <p:nvPr>
            <p:ph type="sldNum" sz="quarter" idx="10"/>
          </p:nvPr>
        </p:nvSpPr>
        <p:spPr/>
        <p:txBody>
          <a:bodyPr/>
          <a:lstStyle/>
          <a:p>
            <a:fld id="{B178786C-4896-8542-845A-2E3E677D997C}" type="slidenum">
              <a:rPr lang="en-US" smtClean="0"/>
              <a:t>49</a:t>
            </a:fld>
            <a:endParaRPr lang="en-US"/>
          </a:p>
        </p:txBody>
      </p:sp>
    </p:spTree>
    <p:extLst>
      <p:ext uri="{BB962C8B-B14F-4D97-AF65-F5344CB8AC3E}">
        <p14:creationId xmlns:p14="http://schemas.microsoft.com/office/powerpoint/2010/main" val="1848877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790">
              <a:defRPr/>
            </a:pPr>
            <a:r>
              <a:rPr lang="en-US" dirty="0"/>
              <a:t>https://</a:t>
            </a:r>
            <a:r>
              <a:rPr lang="en-US" dirty="0" err="1"/>
              <a:t>entokey.com</a:t>
            </a:r>
            <a:r>
              <a:rPr lang="en-US" dirty="0"/>
              <a:t>/optical-considerations-in-</a:t>
            </a:r>
            <a:r>
              <a:rPr lang="en-US" dirty="0" err="1"/>
              <a:t>keratorefractive</a:t>
            </a:r>
            <a:r>
              <a:rPr lang="en-US" dirty="0"/>
              <a:t>-surgery/</a:t>
            </a:r>
          </a:p>
          <a:p>
            <a:endParaRPr lang="en-US" dirty="0"/>
          </a:p>
        </p:txBody>
      </p:sp>
      <p:sp>
        <p:nvSpPr>
          <p:cNvPr id="4" name="Slide Number Placeholder 3"/>
          <p:cNvSpPr>
            <a:spLocks noGrp="1"/>
          </p:cNvSpPr>
          <p:nvPr>
            <p:ph type="sldNum" sz="quarter" idx="10"/>
          </p:nvPr>
        </p:nvSpPr>
        <p:spPr/>
        <p:txBody>
          <a:bodyPr/>
          <a:lstStyle/>
          <a:p>
            <a:fld id="{B178786C-4896-8542-845A-2E3E677D997C}" type="slidenum">
              <a:rPr lang="en-US" smtClean="0"/>
              <a:t>50</a:t>
            </a:fld>
            <a:endParaRPr lang="en-US"/>
          </a:p>
        </p:txBody>
      </p:sp>
    </p:spTree>
    <p:extLst>
      <p:ext uri="{BB962C8B-B14F-4D97-AF65-F5344CB8AC3E}">
        <p14:creationId xmlns:p14="http://schemas.microsoft.com/office/powerpoint/2010/main" val="251511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790">
              <a:defRPr/>
            </a:pPr>
            <a:r>
              <a:rPr lang="en-US" dirty="0"/>
              <a:t>https://</a:t>
            </a:r>
            <a:r>
              <a:rPr lang="en-US" dirty="0" err="1"/>
              <a:t>entokey.com</a:t>
            </a:r>
            <a:r>
              <a:rPr lang="en-US" dirty="0"/>
              <a:t>/optical-considerations-in-</a:t>
            </a:r>
            <a:r>
              <a:rPr lang="en-US" dirty="0" err="1"/>
              <a:t>keratorefractive</a:t>
            </a:r>
            <a:r>
              <a:rPr lang="en-US" dirty="0"/>
              <a:t>-surgery/</a:t>
            </a:r>
          </a:p>
          <a:p>
            <a:endParaRPr lang="en-US" dirty="0"/>
          </a:p>
        </p:txBody>
      </p:sp>
      <p:sp>
        <p:nvSpPr>
          <p:cNvPr id="4" name="Slide Number Placeholder 3"/>
          <p:cNvSpPr>
            <a:spLocks noGrp="1"/>
          </p:cNvSpPr>
          <p:nvPr>
            <p:ph type="sldNum" sz="quarter" idx="10"/>
          </p:nvPr>
        </p:nvSpPr>
        <p:spPr/>
        <p:txBody>
          <a:bodyPr/>
          <a:lstStyle/>
          <a:p>
            <a:fld id="{B178786C-4896-8542-845A-2E3E677D997C}" type="slidenum">
              <a:rPr lang="en-US" smtClean="0"/>
              <a:t>51</a:t>
            </a:fld>
            <a:endParaRPr lang="en-US"/>
          </a:p>
        </p:txBody>
      </p:sp>
    </p:spTree>
    <p:extLst>
      <p:ext uri="{BB962C8B-B14F-4D97-AF65-F5344CB8AC3E}">
        <p14:creationId xmlns:p14="http://schemas.microsoft.com/office/powerpoint/2010/main" val="1102160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790">
              <a:defRPr/>
            </a:pPr>
            <a:r>
              <a:rPr lang="en-US" dirty="0"/>
              <a:t>https://</a:t>
            </a:r>
            <a:r>
              <a:rPr lang="en-US" dirty="0" err="1"/>
              <a:t>entokey.com</a:t>
            </a:r>
            <a:r>
              <a:rPr lang="en-US" dirty="0"/>
              <a:t>/optical-considerations-in-</a:t>
            </a:r>
            <a:r>
              <a:rPr lang="en-US" dirty="0" err="1"/>
              <a:t>keratorefractive</a:t>
            </a:r>
            <a:r>
              <a:rPr lang="en-US" dirty="0"/>
              <a:t>-surgery/</a:t>
            </a:r>
          </a:p>
          <a:p>
            <a:endParaRPr lang="en-US" dirty="0"/>
          </a:p>
        </p:txBody>
      </p:sp>
      <p:sp>
        <p:nvSpPr>
          <p:cNvPr id="4" name="Slide Number Placeholder 3"/>
          <p:cNvSpPr>
            <a:spLocks noGrp="1"/>
          </p:cNvSpPr>
          <p:nvPr>
            <p:ph type="sldNum" sz="quarter" idx="10"/>
          </p:nvPr>
        </p:nvSpPr>
        <p:spPr/>
        <p:txBody>
          <a:bodyPr/>
          <a:lstStyle/>
          <a:p>
            <a:fld id="{B178786C-4896-8542-845A-2E3E677D997C}" type="slidenum">
              <a:rPr lang="en-US" smtClean="0"/>
              <a:t>54</a:t>
            </a:fld>
            <a:endParaRPr lang="en-US"/>
          </a:p>
        </p:txBody>
      </p:sp>
    </p:spTree>
    <p:extLst>
      <p:ext uri="{BB962C8B-B14F-4D97-AF65-F5344CB8AC3E}">
        <p14:creationId xmlns:p14="http://schemas.microsoft.com/office/powerpoint/2010/main" val="1714251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790">
              <a:defRPr/>
            </a:pPr>
            <a:r>
              <a:rPr lang="en-US" dirty="0"/>
              <a:t>https://</a:t>
            </a:r>
            <a:r>
              <a:rPr lang="en-US" dirty="0" err="1"/>
              <a:t>entokey.com</a:t>
            </a:r>
            <a:r>
              <a:rPr lang="en-US" dirty="0"/>
              <a:t>/optical-considerations-in-</a:t>
            </a:r>
            <a:r>
              <a:rPr lang="en-US" dirty="0" err="1"/>
              <a:t>keratorefractive</a:t>
            </a:r>
            <a:r>
              <a:rPr lang="en-US" dirty="0"/>
              <a:t>-surgery/</a:t>
            </a:r>
          </a:p>
          <a:p>
            <a:endParaRPr lang="en-US" dirty="0"/>
          </a:p>
        </p:txBody>
      </p:sp>
      <p:sp>
        <p:nvSpPr>
          <p:cNvPr id="4" name="Slide Number Placeholder 3"/>
          <p:cNvSpPr>
            <a:spLocks noGrp="1"/>
          </p:cNvSpPr>
          <p:nvPr>
            <p:ph type="sldNum" sz="quarter" idx="10"/>
          </p:nvPr>
        </p:nvSpPr>
        <p:spPr/>
        <p:txBody>
          <a:bodyPr/>
          <a:lstStyle/>
          <a:p>
            <a:fld id="{B178786C-4896-8542-845A-2E3E677D997C}" type="slidenum">
              <a:rPr lang="en-US" smtClean="0"/>
              <a:t>55</a:t>
            </a:fld>
            <a:endParaRPr lang="en-US"/>
          </a:p>
        </p:txBody>
      </p:sp>
    </p:spTree>
    <p:extLst>
      <p:ext uri="{BB962C8B-B14F-4D97-AF65-F5344CB8AC3E}">
        <p14:creationId xmlns:p14="http://schemas.microsoft.com/office/powerpoint/2010/main" val="3946412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www.wangcataractlasik.com</a:t>
            </a:r>
            <a:r>
              <a:rPr lang="en-US" dirty="0"/>
              <a:t>/forms/</a:t>
            </a:r>
            <a:r>
              <a:rPr lang="en-US" dirty="0" err="1"/>
              <a:t>drWang_Irregular_astigmatism.pdf</a:t>
            </a:r>
            <a:endParaRPr lang="en-US" dirty="0"/>
          </a:p>
        </p:txBody>
      </p:sp>
      <p:sp>
        <p:nvSpPr>
          <p:cNvPr id="4" name="Slide Number Placeholder 3"/>
          <p:cNvSpPr>
            <a:spLocks noGrp="1"/>
          </p:cNvSpPr>
          <p:nvPr>
            <p:ph type="sldNum" sz="quarter" idx="10"/>
          </p:nvPr>
        </p:nvSpPr>
        <p:spPr/>
        <p:txBody>
          <a:bodyPr/>
          <a:lstStyle/>
          <a:p>
            <a:fld id="{B178786C-4896-8542-845A-2E3E677D997C}" type="slidenum">
              <a:rPr lang="en-US" smtClean="0"/>
              <a:t>56</a:t>
            </a:fld>
            <a:endParaRPr lang="en-US"/>
          </a:p>
        </p:txBody>
      </p:sp>
    </p:spTree>
    <p:extLst>
      <p:ext uri="{BB962C8B-B14F-4D97-AF65-F5344CB8AC3E}">
        <p14:creationId xmlns:p14="http://schemas.microsoft.com/office/powerpoint/2010/main" val="2328665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www.wangcataractlasik.com</a:t>
            </a:r>
            <a:r>
              <a:rPr lang="en-US" dirty="0"/>
              <a:t>/forms/</a:t>
            </a:r>
            <a:r>
              <a:rPr lang="en-US" dirty="0" err="1"/>
              <a:t>drWang_Irregular_astigmatism.pdf</a:t>
            </a:r>
            <a:endParaRPr lang="en-US" dirty="0"/>
          </a:p>
        </p:txBody>
      </p:sp>
      <p:sp>
        <p:nvSpPr>
          <p:cNvPr id="4" name="Slide Number Placeholder 3"/>
          <p:cNvSpPr>
            <a:spLocks noGrp="1"/>
          </p:cNvSpPr>
          <p:nvPr>
            <p:ph type="sldNum" sz="quarter" idx="10"/>
          </p:nvPr>
        </p:nvSpPr>
        <p:spPr/>
        <p:txBody>
          <a:bodyPr/>
          <a:lstStyle/>
          <a:p>
            <a:fld id="{B178786C-4896-8542-845A-2E3E677D997C}" type="slidenum">
              <a:rPr lang="en-US" smtClean="0"/>
              <a:t>57</a:t>
            </a:fld>
            <a:endParaRPr lang="en-US"/>
          </a:p>
        </p:txBody>
      </p:sp>
    </p:spTree>
    <p:extLst>
      <p:ext uri="{BB962C8B-B14F-4D97-AF65-F5344CB8AC3E}">
        <p14:creationId xmlns:p14="http://schemas.microsoft.com/office/powerpoint/2010/main" val="3952108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www.wangcataractlasik.com</a:t>
            </a:r>
            <a:r>
              <a:rPr lang="en-US" dirty="0"/>
              <a:t>/forms/</a:t>
            </a:r>
            <a:r>
              <a:rPr lang="en-US" dirty="0" err="1"/>
              <a:t>drWang_Irregular_astigmatism.pdf</a:t>
            </a:r>
            <a:endParaRPr lang="en-US" dirty="0"/>
          </a:p>
        </p:txBody>
      </p:sp>
      <p:sp>
        <p:nvSpPr>
          <p:cNvPr id="4" name="Slide Number Placeholder 3"/>
          <p:cNvSpPr>
            <a:spLocks noGrp="1"/>
          </p:cNvSpPr>
          <p:nvPr>
            <p:ph type="sldNum" sz="quarter" idx="10"/>
          </p:nvPr>
        </p:nvSpPr>
        <p:spPr/>
        <p:txBody>
          <a:bodyPr/>
          <a:lstStyle/>
          <a:p>
            <a:fld id="{B178786C-4896-8542-845A-2E3E677D997C}" type="slidenum">
              <a:rPr lang="en-US" smtClean="0"/>
              <a:t>58</a:t>
            </a:fld>
            <a:endParaRPr lang="en-US"/>
          </a:p>
        </p:txBody>
      </p:sp>
    </p:spTree>
    <p:extLst>
      <p:ext uri="{BB962C8B-B14F-4D97-AF65-F5344CB8AC3E}">
        <p14:creationId xmlns:p14="http://schemas.microsoft.com/office/powerpoint/2010/main" val="3781926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790">
              <a:defRPr/>
            </a:pPr>
            <a:r>
              <a:rPr lang="en-US" dirty="0"/>
              <a:t>http://</a:t>
            </a:r>
            <a:r>
              <a:rPr lang="en-US" dirty="0" err="1"/>
              <a:t>www.iolsafety.com</a:t>
            </a:r>
            <a:r>
              <a:rPr lang="en-US" dirty="0"/>
              <a:t>/</a:t>
            </a:r>
            <a:r>
              <a:rPr lang="en-US" dirty="0" err="1"/>
              <a:t>dmdocuments</a:t>
            </a:r>
            <a:r>
              <a:rPr lang="en-US" dirty="0"/>
              <a:t>/understanding-intraocular-lenses-the-basics-of-design-and-material.pdf</a:t>
            </a:r>
          </a:p>
          <a:p>
            <a:endParaRPr lang="en-US" dirty="0"/>
          </a:p>
        </p:txBody>
      </p:sp>
      <p:sp>
        <p:nvSpPr>
          <p:cNvPr id="4" name="Slide Number Placeholder 3"/>
          <p:cNvSpPr>
            <a:spLocks noGrp="1"/>
          </p:cNvSpPr>
          <p:nvPr>
            <p:ph type="sldNum" sz="quarter" idx="10"/>
          </p:nvPr>
        </p:nvSpPr>
        <p:spPr/>
        <p:txBody>
          <a:bodyPr/>
          <a:lstStyle/>
          <a:p>
            <a:fld id="{B178786C-4896-8542-845A-2E3E677D997C}" type="slidenum">
              <a:rPr lang="en-US" smtClean="0"/>
              <a:t>3</a:t>
            </a:fld>
            <a:endParaRPr lang="en-US"/>
          </a:p>
        </p:txBody>
      </p:sp>
    </p:spTree>
    <p:extLst>
      <p:ext uri="{BB962C8B-B14F-4D97-AF65-F5344CB8AC3E}">
        <p14:creationId xmlns:p14="http://schemas.microsoft.com/office/powerpoint/2010/main" val="190266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www.iolsafety.com</a:t>
            </a:r>
            <a:r>
              <a:rPr lang="en-US" dirty="0"/>
              <a:t>/</a:t>
            </a:r>
            <a:r>
              <a:rPr lang="en-US" dirty="0" err="1"/>
              <a:t>dmdocuments</a:t>
            </a:r>
            <a:r>
              <a:rPr lang="en-US" dirty="0"/>
              <a:t>/understanding-intraocular-lenses-the-basics-of-design-and-material.pdf</a:t>
            </a:r>
          </a:p>
        </p:txBody>
      </p:sp>
      <p:sp>
        <p:nvSpPr>
          <p:cNvPr id="4" name="Slide Number Placeholder 3"/>
          <p:cNvSpPr>
            <a:spLocks noGrp="1"/>
          </p:cNvSpPr>
          <p:nvPr>
            <p:ph type="sldNum" sz="quarter" idx="10"/>
          </p:nvPr>
        </p:nvSpPr>
        <p:spPr/>
        <p:txBody>
          <a:bodyPr/>
          <a:lstStyle/>
          <a:p>
            <a:fld id="{B178786C-4896-8542-845A-2E3E677D997C}" type="slidenum">
              <a:rPr lang="en-US" smtClean="0"/>
              <a:t>4</a:t>
            </a:fld>
            <a:endParaRPr lang="en-US"/>
          </a:p>
        </p:txBody>
      </p:sp>
    </p:spTree>
    <p:extLst>
      <p:ext uri="{BB962C8B-B14F-4D97-AF65-F5344CB8AC3E}">
        <p14:creationId xmlns:p14="http://schemas.microsoft.com/office/powerpoint/2010/main" val="406630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Geggel</a:t>
            </a:r>
            <a:r>
              <a:rPr lang="en-US" dirty="0"/>
              <a:t> </a:t>
            </a:r>
            <a:r>
              <a:rPr lang="en-US" dirty="0" err="1"/>
              <a:t>HS.lntraocular</a:t>
            </a:r>
            <a:r>
              <a:rPr lang="en-US" dirty="0"/>
              <a:t> lens implantation after penetrating </a:t>
            </a:r>
            <a:r>
              <a:rPr lang="en-US" dirty="0" err="1"/>
              <a:t>keratoplasty</a:t>
            </a:r>
            <a:r>
              <a:rPr lang="en-US" dirty="0"/>
              <a:t>. Improved unaided visual acuity, astigmatism, and safety in patients with combined corneal disease and cataract. Ophthalmology. t990;97(11): t460- 1467.</a:t>
            </a:r>
          </a:p>
          <a:p>
            <a:r>
              <a:rPr lang="en-US" dirty="0"/>
              <a:t>Hoffer KJ. Triple procedure for intraocular lens exchange. Arch </a:t>
            </a:r>
            <a:r>
              <a:rPr lang="en-US" dirty="0" err="1"/>
              <a:t>Ophtha</a:t>
            </a:r>
            <a:r>
              <a:rPr lang="en-US" dirty="0"/>
              <a:t>/</a:t>
            </a:r>
            <a:r>
              <a:rPr lang="en-US" dirty="0" err="1"/>
              <a:t>rnol</a:t>
            </a:r>
            <a:r>
              <a:rPr lang="en-US" dirty="0"/>
              <a:t>. 1987; 105(5): 609- 610.</a:t>
            </a:r>
          </a:p>
          <a:p>
            <a:endParaRPr lang="en-US" dirty="0"/>
          </a:p>
        </p:txBody>
      </p:sp>
      <p:sp>
        <p:nvSpPr>
          <p:cNvPr id="4" name="Slide Number Placeholder 3"/>
          <p:cNvSpPr>
            <a:spLocks noGrp="1"/>
          </p:cNvSpPr>
          <p:nvPr>
            <p:ph type="sldNum" sz="quarter" idx="10"/>
          </p:nvPr>
        </p:nvSpPr>
        <p:spPr/>
        <p:txBody>
          <a:bodyPr/>
          <a:lstStyle/>
          <a:p>
            <a:fld id="{B178786C-4896-8542-845A-2E3E677D997C}" type="slidenum">
              <a:rPr lang="en-US" smtClean="0"/>
              <a:t>19</a:t>
            </a:fld>
            <a:endParaRPr lang="en-US"/>
          </a:p>
        </p:txBody>
      </p:sp>
    </p:spTree>
    <p:extLst>
      <p:ext uri="{BB962C8B-B14F-4D97-AF65-F5344CB8AC3E}">
        <p14:creationId xmlns:p14="http://schemas.microsoft.com/office/powerpoint/2010/main" val="2806377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cornea.</a:t>
            </a:r>
            <a:r>
              <a:rPr lang="en-US" dirty="0"/>
              <a:t> 2005 Jul;24(5):629-31. </a:t>
            </a:r>
          </a:p>
          <a:p>
            <a:r>
              <a:rPr lang="en-US" b="1" dirty="0"/>
              <a:t>Intraocular lens calculation in a patient with previous penetrating </a:t>
            </a:r>
            <a:r>
              <a:rPr lang="en-US" b="1" dirty="0" err="1"/>
              <a:t>keratoplasty</a:t>
            </a:r>
            <a:r>
              <a:rPr lang="en-US" b="1" dirty="0"/>
              <a:t> and LASIK.</a:t>
            </a:r>
            <a:endParaRPr lang="en-US" dirty="0"/>
          </a:p>
          <a:p>
            <a:r>
              <a:rPr lang="en-US" dirty="0">
                <a:hlinkClick r:id="rId3" action="ppaction://hlinkfile"/>
              </a:rPr>
              <a:t>Adrean SD</a:t>
            </a:r>
            <a:r>
              <a:rPr lang="en-US" baseline="30000" dirty="0"/>
              <a:t>1</a:t>
            </a:r>
            <a:r>
              <a:rPr lang="en-US" dirty="0"/>
              <a:t>, </a:t>
            </a:r>
            <a:r>
              <a:rPr lang="en-US" dirty="0">
                <a:hlinkClick r:id="rId4" action="ppaction://hlinkfile"/>
              </a:rPr>
              <a:t>Reilly C</a:t>
            </a:r>
            <a:r>
              <a:rPr lang="en-US" dirty="0"/>
              <a:t>, </a:t>
            </a:r>
            <a:r>
              <a:rPr lang="en-US" dirty="0">
                <a:hlinkClick r:id="rId5" action="ppaction://hlinkfile"/>
              </a:rPr>
              <a:t>Mannis MJ</a:t>
            </a:r>
            <a:endParaRPr lang="en-US" dirty="0"/>
          </a:p>
          <a:p>
            <a:endParaRPr lang="en-US" dirty="0"/>
          </a:p>
        </p:txBody>
      </p:sp>
      <p:sp>
        <p:nvSpPr>
          <p:cNvPr id="4" name="Slide Number Placeholder 3"/>
          <p:cNvSpPr>
            <a:spLocks noGrp="1"/>
          </p:cNvSpPr>
          <p:nvPr>
            <p:ph type="sldNum" sz="quarter" idx="10"/>
          </p:nvPr>
        </p:nvSpPr>
        <p:spPr/>
        <p:txBody>
          <a:bodyPr/>
          <a:lstStyle/>
          <a:p>
            <a:fld id="{B178786C-4896-8542-845A-2E3E677D997C}" type="slidenum">
              <a:rPr lang="en-US" smtClean="0"/>
              <a:t>20</a:t>
            </a:fld>
            <a:endParaRPr lang="en-US"/>
          </a:p>
        </p:txBody>
      </p:sp>
    </p:spTree>
    <p:extLst>
      <p:ext uri="{BB962C8B-B14F-4D97-AF65-F5344CB8AC3E}">
        <p14:creationId xmlns:p14="http://schemas.microsoft.com/office/powerpoint/2010/main" val="2307759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790">
              <a:defRPr/>
            </a:pPr>
            <a:r>
              <a:rPr lang="en-US" dirty="0" err="1"/>
              <a:t>Feiz</a:t>
            </a:r>
            <a:r>
              <a:rPr lang="en-US" dirty="0"/>
              <a:t> V, </a:t>
            </a:r>
            <a:r>
              <a:rPr lang="en-US" dirty="0" err="1"/>
              <a:t>Mannis</a:t>
            </a:r>
            <a:r>
              <a:rPr lang="en-US" dirty="0"/>
              <a:t> MJ, Garcia-</a:t>
            </a:r>
            <a:r>
              <a:rPr lang="en-US" dirty="0" err="1"/>
              <a:t>Ferrer</a:t>
            </a:r>
            <a:r>
              <a:rPr lang="en-US" dirty="0"/>
              <a:t> F, et al. Intraocular lens power calculation after laser in situ </a:t>
            </a:r>
            <a:r>
              <a:rPr lang="en-US" dirty="0" err="1"/>
              <a:t>keratomileusis</a:t>
            </a:r>
            <a:r>
              <a:rPr lang="en-US" dirty="0"/>
              <a:t> for myopia and hyperopia: a standardized approach. Cornea. 2001;20:792-797</a:t>
            </a:r>
          </a:p>
          <a:p>
            <a:endParaRPr lang="en-US" dirty="0"/>
          </a:p>
        </p:txBody>
      </p:sp>
      <p:sp>
        <p:nvSpPr>
          <p:cNvPr id="4" name="Slide Number Placeholder 3"/>
          <p:cNvSpPr>
            <a:spLocks noGrp="1"/>
          </p:cNvSpPr>
          <p:nvPr>
            <p:ph type="sldNum" sz="quarter" idx="10"/>
          </p:nvPr>
        </p:nvSpPr>
        <p:spPr/>
        <p:txBody>
          <a:bodyPr/>
          <a:lstStyle/>
          <a:p>
            <a:fld id="{B178786C-4896-8542-845A-2E3E677D997C}" type="slidenum">
              <a:rPr lang="en-US" smtClean="0"/>
              <a:t>21</a:t>
            </a:fld>
            <a:endParaRPr lang="en-US"/>
          </a:p>
        </p:txBody>
      </p:sp>
    </p:spTree>
    <p:extLst>
      <p:ext uri="{BB962C8B-B14F-4D97-AF65-F5344CB8AC3E}">
        <p14:creationId xmlns:p14="http://schemas.microsoft.com/office/powerpoint/2010/main" val="1855781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790">
              <a:defRPr/>
            </a:pPr>
            <a:r>
              <a:rPr lang="en-US" dirty="0"/>
              <a:t>https://</a:t>
            </a:r>
            <a:r>
              <a:rPr lang="en-US" dirty="0" err="1"/>
              <a:t>www.aao.org</a:t>
            </a:r>
            <a:r>
              <a:rPr lang="en-US" dirty="0"/>
              <a:t>/</a:t>
            </a:r>
            <a:r>
              <a:rPr lang="en-US" dirty="0" err="1"/>
              <a:t>eyenet</a:t>
            </a:r>
            <a:r>
              <a:rPr lang="en-US" dirty="0"/>
              <a:t>/article/</a:t>
            </a:r>
            <a:r>
              <a:rPr lang="en-US" dirty="0" err="1"/>
              <a:t>phacoemulsification-after-pars-plana-vitrectomy-pe#web_extra</a:t>
            </a:r>
            <a:endParaRPr lang="en-US" dirty="0"/>
          </a:p>
          <a:p>
            <a:endParaRPr lang="en-US" dirty="0"/>
          </a:p>
        </p:txBody>
      </p:sp>
      <p:sp>
        <p:nvSpPr>
          <p:cNvPr id="4" name="Slide Number Placeholder 3"/>
          <p:cNvSpPr>
            <a:spLocks noGrp="1"/>
          </p:cNvSpPr>
          <p:nvPr>
            <p:ph type="sldNum" sz="quarter" idx="10"/>
          </p:nvPr>
        </p:nvSpPr>
        <p:spPr/>
        <p:txBody>
          <a:bodyPr/>
          <a:lstStyle/>
          <a:p>
            <a:fld id="{B178786C-4896-8542-845A-2E3E677D997C}" type="slidenum">
              <a:rPr lang="en-US" smtClean="0"/>
              <a:t>22</a:t>
            </a:fld>
            <a:endParaRPr lang="en-US"/>
          </a:p>
        </p:txBody>
      </p:sp>
    </p:spTree>
    <p:extLst>
      <p:ext uri="{BB962C8B-B14F-4D97-AF65-F5344CB8AC3E}">
        <p14:creationId xmlns:p14="http://schemas.microsoft.com/office/powerpoint/2010/main" val="4159272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eyewiki.aao.org</a:t>
            </a:r>
            <a:r>
              <a:rPr lang="en-US" dirty="0"/>
              <a:t>/</a:t>
            </a:r>
            <a:r>
              <a:rPr lang="en-US" dirty="0" err="1"/>
              <a:t>Biometry_for_Intra-Ocular_Lens</a:t>
            </a:r>
            <a:r>
              <a:rPr lang="en-US" dirty="0"/>
              <a:t>_(IOL)_</a:t>
            </a:r>
            <a:r>
              <a:rPr lang="en-US" dirty="0" err="1"/>
              <a:t>power_calculation#In_Corneal_Transplants</a:t>
            </a:r>
            <a:endParaRPr lang="en-US" dirty="0"/>
          </a:p>
        </p:txBody>
      </p:sp>
      <p:sp>
        <p:nvSpPr>
          <p:cNvPr id="4" name="Slide Number Placeholder 3"/>
          <p:cNvSpPr>
            <a:spLocks noGrp="1"/>
          </p:cNvSpPr>
          <p:nvPr>
            <p:ph type="sldNum" sz="quarter" idx="10"/>
          </p:nvPr>
        </p:nvSpPr>
        <p:spPr/>
        <p:txBody>
          <a:bodyPr/>
          <a:lstStyle/>
          <a:p>
            <a:fld id="{B178786C-4896-8542-845A-2E3E677D997C}" type="slidenum">
              <a:rPr lang="en-US" smtClean="0"/>
              <a:t>24</a:t>
            </a:fld>
            <a:endParaRPr lang="en-US"/>
          </a:p>
        </p:txBody>
      </p:sp>
    </p:spTree>
    <p:extLst>
      <p:ext uri="{BB962C8B-B14F-4D97-AF65-F5344CB8AC3E}">
        <p14:creationId xmlns:p14="http://schemas.microsoft.com/office/powerpoint/2010/main" val="2017695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www.personaleyes.com.au</a:t>
            </a:r>
            <a:r>
              <a:rPr lang="en-US" dirty="0"/>
              <a:t>/high-mag-</a:t>
            </a:r>
            <a:r>
              <a:rPr lang="en-US" dirty="0" err="1"/>
              <a:t>iol</a:t>
            </a:r>
            <a:r>
              <a:rPr lang="en-US" dirty="0"/>
              <a:t>/</a:t>
            </a:r>
          </a:p>
        </p:txBody>
      </p:sp>
      <p:sp>
        <p:nvSpPr>
          <p:cNvPr id="4" name="Slide Number Placeholder 3"/>
          <p:cNvSpPr>
            <a:spLocks noGrp="1"/>
          </p:cNvSpPr>
          <p:nvPr>
            <p:ph type="sldNum" sz="quarter" idx="10"/>
          </p:nvPr>
        </p:nvSpPr>
        <p:spPr/>
        <p:txBody>
          <a:bodyPr/>
          <a:lstStyle/>
          <a:p>
            <a:fld id="{B178786C-4896-8542-845A-2E3E677D997C}" type="slidenum">
              <a:rPr lang="en-US" smtClean="0"/>
              <a:t>25</a:t>
            </a:fld>
            <a:endParaRPr lang="en-US"/>
          </a:p>
        </p:txBody>
      </p:sp>
    </p:spTree>
    <p:extLst>
      <p:ext uri="{BB962C8B-B14F-4D97-AF65-F5344CB8AC3E}">
        <p14:creationId xmlns:p14="http://schemas.microsoft.com/office/powerpoint/2010/main" val="193720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t>1/13/20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1/13/20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1/13/20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1/13/20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t>1/13/20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1/13/20</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1/13/20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t>1/13/20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1/13/20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1/13/20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1/13/20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t>1/13/20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t>1/13/20</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pubmed/?term=Adrean%20SD%5bAuthor%5d&amp;cauthor=true&amp;cauthor_uid=1596817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pubmed/?term=Mannis%20MJ%5bAuthor%5d&amp;cauthor=true&amp;cauthor_uid=15968175" TargetMode="External"/><Relationship Id="rId4" Type="http://schemas.openxmlformats.org/officeDocument/2006/relationships/hyperlink" Target="pubmed/?term=Reilly%20C%5bAuthor%5d&amp;cauthor=true&amp;cauthor_uid=15968175"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IOL’s/ Refractive/ Surgical Considerations </a:t>
            </a:r>
          </a:p>
        </p:txBody>
      </p:sp>
      <p:sp>
        <p:nvSpPr>
          <p:cNvPr id="3" name="Subtitle 2"/>
          <p:cNvSpPr>
            <a:spLocks noGrp="1"/>
          </p:cNvSpPr>
          <p:nvPr>
            <p:ph type="subTitle" idx="1"/>
          </p:nvPr>
        </p:nvSpPr>
        <p:spPr>
          <a:xfrm>
            <a:off x="457199" y="3841376"/>
            <a:ext cx="8228013" cy="1066800"/>
          </a:xfrm>
        </p:spPr>
        <p:txBody>
          <a:bodyPr/>
          <a:lstStyle/>
          <a:p>
            <a:r>
              <a:rPr lang="en-US" dirty="0" err="1"/>
              <a:t>Haleh</a:t>
            </a:r>
            <a:r>
              <a:rPr lang="en-US" dirty="0"/>
              <a:t> Ebrahimi, OD</a:t>
            </a:r>
          </a:p>
          <a:p>
            <a:r>
              <a:rPr lang="en-US" dirty="0"/>
              <a:t>Clinical Assistant Professor</a:t>
            </a:r>
          </a:p>
          <a:p>
            <a:r>
              <a:rPr lang="en-US" dirty="0"/>
              <a:t>University of Pittsburgh Medical Center</a:t>
            </a:r>
          </a:p>
          <a:p>
            <a:endParaRPr lang="en-US" dirty="0"/>
          </a:p>
        </p:txBody>
      </p:sp>
    </p:spTree>
    <p:extLst>
      <p:ext uri="{BB962C8B-B14F-4D97-AF65-F5344CB8AC3E}">
        <p14:creationId xmlns:p14="http://schemas.microsoft.com/office/powerpoint/2010/main" val="1772329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2</a:t>
            </a:r>
          </a:p>
        </p:txBody>
      </p:sp>
      <p:sp>
        <p:nvSpPr>
          <p:cNvPr id="3" name="Content Placeholder 2"/>
          <p:cNvSpPr>
            <a:spLocks noGrp="1"/>
          </p:cNvSpPr>
          <p:nvPr>
            <p:ph idx="1"/>
          </p:nvPr>
        </p:nvSpPr>
        <p:spPr>
          <a:xfrm>
            <a:off x="457200" y="2770094"/>
            <a:ext cx="8431931" cy="3866536"/>
          </a:xfrm>
        </p:spPr>
        <p:txBody>
          <a:bodyPr>
            <a:normAutofit/>
          </a:bodyPr>
          <a:lstStyle/>
          <a:p>
            <a:r>
              <a:rPr lang="en-US" dirty="0"/>
              <a:t>A patient presents with average </a:t>
            </a:r>
            <a:r>
              <a:rPr lang="en-US" dirty="0" err="1"/>
              <a:t>keratometry</a:t>
            </a:r>
            <a:r>
              <a:rPr lang="en-US" dirty="0"/>
              <a:t> readings of 43 D and an axial length of 19mm. Which IOL formula do you recommend?</a:t>
            </a:r>
          </a:p>
          <a:p>
            <a:pPr lvl="1"/>
            <a:r>
              <a:rPr lang="en-US" dirty="0"/>
              <a:t>If the SRK formula had recommended an IOL power of +32 D, the SRK II formula tells you to use +32 +3 = +35D</a:t>
            </a:r>
          </a:p>
          <a:p>
            <a:r>
              <a:rPr lang="en-US" dirty="0"/>
              <a:t>SRK/T (“T” stand for “theoretical”) and Holladay are complicated theoretical formulas refined by empiric observations. </a:t>
            </a:r>
          </a:p>
          <a:p>
            <a:r>
              <a:rPr lang="en-US" dirty="0"/>
              <a:t>Many A scan units contain computer software that calculates recommended IOL power based on one of the newer formulas</a:t>
            </a:r>
          </a:p>
        </p:txBody>
      </p:sp>
    </p:spTree>
    <p:extLst>
      <p:ext uri="{BB962C8B-B14F-4D97-AF65-F5344CB8AC3E}">
        <p14:creationId xmlns:p14="http://schemas.microsoft.com/office/powerpoint/2010/main" val="88807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0"/>
            <a:ext cx="8229600" cy="1326013"/>
          </a:xfrm>
        </p:spPr>
        <p:txBody>
          <a:bodyPr/>
          <a:lstStyle/>
          <a:p>
            <a:r>
              <a:rPr lang="en-US" dirty="0"/>
              <a:t>Piggyback and Supplemental Intraocular Lenses </a:t>
            </a:r>
          </a:p>
        </p:txBody>
      </p:sp>
      <p:sp>
        <p:nvSpPr>
          <p:cNvPr id="3" name="Content Placeholder 2"/>
          <p:cNvSpPr>
            <a:spLocks noGrp="1"/>
          </p:cNvSpPr>
          <p:nvPr>
            <p:ph idx="1"/>
          </p:nvPr>
        </p:nvSpPr>
        <p:spPr>
          <a:xfrm>
            <a:off x="334180" y="2523444"/>
            <a:ext cx="8352619" cy="4044194"/>
          </a:xfrm>
        </p:spPr>
        <p:txBody>
          <a:bodyPr>
            <a:normAutofit fontScale="92500" lnSpcReduction="10000"/>
          </a:bodyPr>
          <a:lstStyle/>
          <a:p>
            <a:r>
              <a:rPr lang="en-US" b="1" dirty="0"/>
              <a:t>Piggyback technique </a:t>
            </a:r>
            <a:r>
              <a:rPr lang="mr-IN" dirty="0"/>
              <a:t>–</a:t>
            </a:r>
            <a:r>
              <a:rPr lang="en-US" dirty="0"/>
              <a:t> implantation of a secondary IOL	</a:t>
            </a:r>
          </a:p>
          <a:p>
            <a:pPr lvl="1"/>
            <a:r>
              <a:rPr lang="en-US" dirty="0"/>
              <a:t>classically consists on the implantation of both the primary and secondary IOL in the capsular bag </a:t>
            </a:r>
          </a:p>
          <a:p>
            <a:pPr lvl="1"/>
            <a:r>
              <a:rPr lang="en-US" dirty="0"/>
              <a:t>an Add-On IOL consists on the implantation of the primary IOL in the capsular bag and the secondary IOL in the ciliary sulcus </a:t>
            </a:r>
          </a:p>
          <a:p>
            <a:pPr lvl="1"/>
            <a:r>
              <a:rPr lang="en-US" dirty="0"/>
              <a:t>main indications for secondary piggyback IOL implantation are: </a:t>
            </a:r>
          </a:p>
          <a:p>
            <a:pPr lvl="2"/>
            <a:r>
              <a:rPr lang="en-US" dirty="0"/>
              <a:t>postoperative ametropia</a:t>
            </a:r>
          </a:p>
          <a:p>
            <a:pPr lvl="2"/>
            <a:r>
              <a:rPr lang="en-US" dirty="0"/>
              <a:t>pseudophakic presbyopia </a:t>
            </a:r>
          </a:p>
          <a:p>
            <a:pPr lvl="1"/>
            <a:r>
              <a:rPr lang="en-US" dirty="0"/>
              <a:t>available as monofocal, multifocal, toric and multifocal toric models</a:t>
            </a:r>
          </a:p>
          <a:p>
            <a:r>
              <a:rPr lang="en-US" b="1" dirty="0"/>
              <a:t>Supplemental intraocular lenses (IOLs) </a:t>
            </a:r>
            <a:r>
              <a:rPr lang="en-US" dirty="0"/>
              <a:t>have been developed to replace IOLs designed for in-the-bag placement being used as "piggy-back" IOLs in the sulcus due to unacceptable complications </a:t>
            </a:r>
          </a:p>
        </p:txBody>
      </p:sp>
    </p:spTree>
    <p:extLst>
      <p:ext uri="{BB962C8B-B14F-4D97-AF65-F5344CB8AC3E}">
        <p14:creationId xmlns:p14="http://schemas.microsoft.com/office/powerpoint/2010/main" val="3219563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2-26 at 9.12.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283" y="649415"/>
            <a:ext cx="5793011" cy="6014508"/>
          </a:xfrm>
          <a:prstGeom prst="rect">
            <a:avLst/>
          </a:prstGeom>
        </p:spPr>
      </p:pic>
    </p:spTree>
    <p:extLst>
      <p:ext uri="{BB962C8B-B14F-4D97-AF65-F5344CB8AC3E}">
        <p14:creationId xmlns:p14="http://schemas.microsoft.com/office/powerpoint/2010/main" val="3337333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Piggyback and Supplemental Intraocular Lenses </a:t>
            </a:r>
          </a:p>
        </p:txBody>
      </p:sp>
      <p:sp>
        <p:nvSpPr>
          <p:cNvPr id="3" name="Content Placeholder 2"/>
          <p:cNvSpPr>
            <a:spLocks noGrp="1"/>
          </p:cNvSpPr>
          <p:nvPr>
            <p:ph idx="1"/>
          </p:nvPr>
        </p:nvSpPr>
        <p:spPr>
          <a:xfrm>
            <a:off x="457200" y="2590290"/>
            <a:ext cx="8229600" cy="4044194"/>
          </a:xfrm>
        </p:spPr>
        <p:txBody>
          <a:bodyPr>
            <a:normAutofit fontScale="92500" lnSpcReduction="20000"/>
          </a:bodyPr>
          <a:lstStyle/>
          <a:p>
            <a:r>
              <a:rPr lang="en-US" dirty="0"/>
              <a:t>In patients with post IOL refractive surprise or in those with large dioptric requirement, a piggy back IOL in sulcus can be placed along with the primary implant. This method does not require knowledge of the power of the primary implant or of the axial length. Minor adjustments are needed, which can be achieved using these formulas:</a:t>
            </a:r>
          </a:p>
          <a:p>
            <a:pPr lvl="0"/>
            <a:r>
              <a:rPr lang="en-US" dirty="0"/>
              <a:t>Myopic correction: P = 1.0 x Error</a:t>
            </a:r>
          </a:p>
          <a:p>
            <a:pPr lvl="0"/>
            <a:r>
              <a:rPr lang="en-US" dirty="0"/>
              <a:t>Hyperopic correction: P = 1.5 x Error</a:t>
            </a:r>
          </a:p>
          <a:p>
            <a:pPr lvl="0"/>
            <a:r>
              <a:rPr lang="en-US" dirty="0"/>
              <a:t>where</a:t>
            </a:r>
          </a:p>
          <a:p>
            <a:pPr lvl="0"/>
            <a:r>
              <a:rPr lang="en-US" dirty="0"/>
              <a:t>P = the needed power in the piggyback lens</a:t>
            </a:r>
          </a:p>
          <a:p>
            <a:pPr lvl="0"/>
            <a:r>
              <a:rPr lang="en-US" dirty="0"/>
              <a:t>Error = the residual refractive error that needs to be corrected</a:t>
            </a:r>
          </a:p>
          <a:p>
            <a:endParaRPr lang="en-US" dirty="0"/>
          </a:p>
        </p:txBody>
      </p:sp>
    </p:spTree>
    <p:extLst>
      <p:ext uri="{BB962C8B-B14F-4D97-AF65-F5344CB8AC3E}">
        <p14:creationId xmlns:p14="http://schemas.microsoft.com/office/powerpoint/2010/main" val="3678685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3</a:t>
            </a:r>
          </a:p>
        </p:txBody>
      </p:sp>
      <p:sp>
        <p:nvSpPr>
          <p:cNvPr id="3" name="Content Placeholder 2"/>
          <p:cNvSpPr>
            <a:spLocks noGrp="1"/>
          </p:cNvSpPr>
          <p:nvPr>
            <p:ph idx="1"/>
          </p:nvPr>
        </p:nvSpPr>
        <p:spPr>
          <a:xfrm>
            <a:off x="457200" y="2540155"/>
            <a:ext cx="8515533" cy="4161173"/>
          </a:xfrm>
        </p:spPr>
        <p:txBody>
          <a:bodyPr>
            <a:normAutofit fontScale="92500"/>
          </a:bodyPr>
          <a:lstStyle/>
          <a:p>
            <a:pPr lvl="0"/>
            <a:r>
              <a:rPr lang="en-US" sz="2400" dirty="0"/>
              <a:t>You are examining an unhappy, post-operative cataract surgery patient who desired to be set at Plano in the operative eye. However, at his 1 month post-op appointment, his manifest refraction is -2.50 sphere in the operative eye. Which of the following errors would most likely cause this myopic surprise?</a:t>
            </a:r>
          </a:p>
          <a:p>
            <a:pPr marL="806450" lvl="1" indent="-457200">
              <a:buFont typeface="+mj-lt"/>
              <a:buAutoNum type="alphaUcPeriod"/>
            </a:pPr>
            <a:r>
              <a:rPr lang="en-US" dirty="0"/>
              <a:t>Mistakenly inserting an intraocular lens (IOL) whose dioptric power was significantly lower than the originally planned IOL</a:t>
            </a:r>
          </a:p>
          <a:p>
            <a:pPr marL="806450" lvl="1" indent="-457200">
              <a:buFont typeface="+mj-lt"/>
              <a:buAutoNum type="alphaUcPeriod"/>
            </a:pPr>
            <a:r>
              <a:rPr lang="en-US" dirty="0"/>
              <a:t>Neglecting to use a special formula is this patient had undergone previous myopic LASIK</a:t>
            </a:r>
          </a:p>
          <a:p>
            <a:pPr marL="806450" lvl="1" indent="-457200">
              <a:buFont typeface="+mj-lt"/>
              <a:buAutoNum type="alphaUcPeriod"/>
            </a:pPr>
            <a:r>
              <a:rPr lang="en-US" dirty="0"/>
              <a:t>Forgetting to subtract from the “in-the-bag” power when the lens was actually inserted into the ciliary sulcus</a:t>
            </a:r>
          </a:p>
          <a:p>
            <a:pPr marL="806450" lvl="1" indent="-457200">
              <a:buFont typeface="+mj-lt"/>
              <a:buAutoNum type="alphaUcPeriod"/>
            </a:pPr>
            <a:r>
              <a:rPr lang="en-US" dirty="0"/>
              <a:t>Use of contact A-scan for axial length measurement</a:t>
            </a:r>
          </a:p>
          <a:p>
            <a:endParaRPr lang="en-US" dirty="0"/>
          </a:p>
        </p:txBody>
      </p:sp>
    </p:spTree>
    <p:extLst>
      <p:ext uri="{BB962C8B-B14F-4D97-AF65-F5344CB8AC3E}">
        <p14:creationId xmlns:p14="http://schemas.microsoft.com/office/powerpoint/2010/main" val="2105209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3</a:t>
            </a:r>
          </a:p>
        </p:txBody>
      </p:sp>
      <p:sp>
        <p:nvSpPr>
          <p:cNvPr id="3" name="Content Placeholder 2"/>
          <p:cNvSpPr>
            <a:spLocks noGrp="1"/>
          </p:cNvSpPr>
          <p:nvPr>
            <p:ph idx="1"/>
          </p:nvPr>
        </p:nvSpPr>
        <p:spPr>
          <a:xfrm>
            <a:off x="457200" y="2540155"/>
            <a:ext cx="8515533" cy="4161173"/>
          </a:xfrm>
        </p:spPr>
        <p:txBody>
          <a:bodyPr>
            <a:normAutofit fontScale="92500"/>
          </a:bodyPr>
          <a:lstStyle/>
          <a:p>
            <a:pPr lvl="0"/>
            <a:r>
              <a:rPr lang="en-US" sz="2400" dirty="0"/>
              <a:t>You are examining an unhappy, post-operative cataract surgery patient who desired to be set at Plano in the operative eye. However, at his 1 month post-op appointment, his manifest refraction is -2.50 sphere in the operative eye. Which of the following errors would most likely cause this myopic surprise?</a:t>
            </a:r>
          </a:p>
          <a:p>
            <a:pPr marL="806450" lvl="1" indent="-457200">
              <a:buFont typeface="+mj-lt"/>
              <a:buAutoNum type="alphaUcPeriod"/>
            </a:pPr>
            <a:r>
              <a:rPr lang="en-US" dirty="0"/>
              <a:t>Mistakenly inserting an intraocular lens (IOL) whose dioptric power was significantly lower than the originally planned IOL</a:t>
            </a:r>
          </a:p>
          <a:p>
            <a:pPr marL="806450" lvl="1" indent="-457200">
              <a:buFont typeface="+mj-lt"/>
              <a:buAutoNum type="alphaUcPeriod"/>
            </a:pPr>
            <a:r>
              <a:rPr lang="en-US" dirty="0"/>
              <a:t>Neglecting to use a special formula is this patient had undergone previous myopic LASIK</a:t>
            </a:r>
          </a:p>
          <a:p>
            <a:pPr marL="806450" lvl="1" indent="-457200">
              <a:buFont typeface="+mj-lt"/>
              <a:buAutoNum type="alphaUcPeriod"/>
            </a:pPr>
            <a:r>
              <a:rPr lang="en-US" dirty="0"/>
              <a:t>Forgetting to subtract from the “in-the-bag” power when the lens was actually inserted into the ciliary sulcus</a:t>
            </a:r>
          </a:p>
          <a:p>
            <a:pPr marL="806450" lvl="1" indent="-457200">
              <a:buFont typeface="+mj-lt"/>
              <a:buAutoNum type="alphaUcPeriod"/>
            </a:pPr>
            <a:r>
              <a:rPr lang="en-US" b="1" dirty="0"/>
              <a:t>Use of contact A-scan for axial length measurement</a:t>
            </a:r>
          </a:p>
          <a:p>
            <a:endParaRPr lang="en-US" dirty="0"/>
          </a:p>
        </p:txBody>
      </p:sp>
    </p:spTree>
    <p:extLst>
      <p:ext uri="{BB962C8B-B14F-4D97-AF65-F5344CB8AC3E}">
        <p14:creationId xmlns:p14="http://schemas.microsoft.com/office/powerpoint/2010/main" val="1404809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Haleh:Desktop:Screen Shot 2018-02-25 at 11.26.41 AM.png"/>
          <p:cNvPicPr/>
          <p:nvPr/>
        </p:nvPicPr>
        <p:blipFill>
          <a:blip r:embed="rId2">
            <a:extLst>
              <a:ext uri="{28A0092B-C50C-407E-A947-70E740481C1C}">
                <a14:useLocalDpi xmlns:a14="http://schemas.microsoft.com/office/drawing/2010/main" val="0"/>
              </a:ext>
            </a:extLst>
          </a:blip>
          <a:srcRect/>
          <a:stretch>
            <a:fillRect/>
          </a:stretch>
        </p:blipFill>
        <p:spPr bwMode="auto">
          <a:xfrm>
            <a:off x="116963" y="1437192"/>
            <a:ext cx="9027037" cy="5013464"/>
          </a:xfrm>
          <a:prstGeom prst="rect">
            <a:avLst/>
          </a:prstGeom>
          <a:noFill/>
          <a:ln>
            <a:noFill/>
          </a:ln>
        </p:spPr>
      </p:pic>
    </p:spTree>
    <p:extLst>
      <p:ext uri="{BB962C8B-B14F-4D97-AF65-F5344CB8AC3E}">
        <p14:creationId xmlns:p14="http://schemas.microsoft.com/office/powerpoint/2010/main" val="591384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Haleh:Desktop:Screen Shot 2018-02-25 at 11.26.52 AM.png"/>
          <p:cNvPicPr/>
          <p:nvPr/>
        </p:nvPicPr>
        <p:blipFill>
          <a:blip r:embed="rId2">
            <a:extLst>
              <a:ext uri="{28A0092B-C50C-407E-A947-70E740481C1C}">
                <a14:useLocalDpi xmlns:a14="http://schemas.microsoft.com/office/drawing/2010/main" val="0"/>
              </a:ext>
            </a:extLst>
          </a:blip>
          <a:srcRect/>
          <a:stretch>
            <a:fillRect/>
          </a:stretch>
        </p:blipFill>
        <p:spPr bwMode="auto">
          <a:xfrm>
            <a:off x="0" y="1738000"/>
            <a:ext cx="9144000" cy="4328290"/>
          </a:xfrm>
          <a:prstGeom prst="rect">
            <a:avLst/>
          </a:prstGeom>
          <a:noFill/>
          <a:ln>
            <a:noFill/>
          </a:ln>
        </p:spPr>
      </p:pic>
    </p:spTree>
    <p:extLst>
      <p:ext uri="{BB962C8B-B14F-4D97-AF65-F5344CB8AC3E}">
        <p14:creationId xmlns:p14="http://schemas.microsoft.com/office/powerpoint/2010/main" val="590466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Haleh:Desktop:Screen Shot 2018-02-25 at 11.26.59 AM.png"/>
          <p:cNvPicPr/>
          <p:nvPr/>
        </p:nvPicPr>
        <p:blipFill>
          <a:blip r:embed="rId2">
            <a:extLst>
              <a:ext uri="{28A0092B-C50C-407E-A947-70E740481C1C}">
                <a14:useLocalDpi xmlns:a14="http://schemas.microsoft.com/office/drawing/2010/main" val="0"/>
              </a:ext>
            </a:extLst>
          </a:blip>
          <a:srcRect/>
          <a:stretch>
            <a:fillRect/>
          </a:stretch>
        </p:blipFill>
        <p:spPr bwMode="auto">
          <a:xfrm>
            <a:off x="0" y="1577153"/>
            <a:ext cx="9144000" cy="5280847"/>
          </a:xfrm>
          <a:prstGeom prst="rect">
            <a:avLst/>
          </a:prstGeom>
          <a:noFill/>
          <a:ln>
            <a:noFill/>
          </a:ln>
        </p:spPr>
      </p:pic>
    </p:spTree>
    <p:extLst>
      <p:ext uri="{BB962C8B-B14F-4D97-AF65-F5344CB8AC3E}">
        <p14:creationId xmlns:p14="http://schemas.microsoft.com/office/powerpoint/2010/main" val="2770910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0"/>
            <a:ext cx="8229600" cy="1493129"/>
          </a:xfrm>
        </p:spPr>
        <p:txBody>
          <a:bodyPr/>
          <a:lstStyle/>
          <a:p>
            <a:r>
              <a:rPr lang="en-US" dirty="0"/>
              <a:t>Intraocular Lens Power in Corneal Transplant Eyes</a:t>
            </a:r>
            <a:br>
              <a:rPr lang="en-US" dirty="0"/>
            </a:br>
            <a:endParaRPr lang="en-US" dirty="0"/>
          </a:p>
        </p:txBody>
      </p:sp>
      <p:sp>
        <p:nvSpPr>
          <p:cNvPr id="3" name="Content Placeholder 2"/>
          <p:cNvSpPr>
            <a:spLocks noGrp="1"/>
          </p:cNvSpPr>
          <p:nvPr>
            <p:ph idx="1"/>
          </p:nvPr>
        </p:nvSpPr>
        <p:spPr>
          <a:xfrm>
            <a:off x="457200" y="2573578"/>
            <a:ext cx="7945439" cy="3793520"/>
          </a:xfrm>
        </p:spPr>
        <p:txBody>
          <a:bodyPr>
            <a:normAutofit lnSpcReduction="10000"/>
          </a:bodyPr>
          <a:lstStyle/>
          <a:p>
            <a:r>
              <a:rPr lang="en-US" dirty="0"/>
              <a:t>It is extremely difficult to accurately predict corneal power in transplant patients. </a:t>
            </a:r>
          </a:p>
          <a:p>
            <a:r>
              <a:rPr lang="en-US" dirty="0"/>
              <a:t>If a triple procedure is planned it is suggested that K readings of other eye be used. </a:t>
            </a:r>
          </a:p>
          <a:p>
            <a:r>
              <a:rPr lang="en-US" dirty="0"/>
              <a:t>An alternative option is to use the average k readings from a series of previous transplants. </a:t>
            </a:r>
          </a:p>
          <a:p>
            <a:r>
              <a:rPr lang="en-US" dirty="0"/>
              <a:t>If there is a corneal scar, but no graft is planned, other eye readings can be used or even the power calculated using AL (axial length) and refractive error of affected eye</a:t>
            </a:r>
          </a:p>
          <a:p>
            <a:endParaRPr lang="en-US" dirty="0"/>
          </a:p>
        </p:txBody>
      </p:sp>
    </p:spTree>
    <p:extLst>
      <p:ext uri="{BB962C8B-B14F-4D97-AF65-F5344CB8AC3E}">
        <p14:creationId xmlns:p14="http://schemas.microsoft.com/office/powerpoint/2010/main" val="3693278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Intraocular Lens Design</a:t>
            </a:r>
          </a:p>
        </p:txBody>
      </p:sp>
      <p:sp>
        <p:nvSpPr>
          <p:cNvPr id="3" name="Content Placeholder 2"/>
          <p:cNvSpPr>
            <a:spLocks noGrp="1"/>
          </p:cNvSpPr>
          <p:nvPr>
            <p:ph idx="1"/>
          </p:nvPr>
        </p:nvSpPr>
        <p:spPr>
          <a:xfrm>
            <a:off x="457200" y="2590290"/>
            <a:ext cx="7945439" cy="3797916"/>
          </a:xfrm>
        </p:spPr>
        <p:txBody>
          <a:bodyPr>
            <a:normAutofit/>
          </a:bodyPr>
          <a:lstStyle/>
          <a:p>
            <a:pPr lvl="0"/>
            <a:r>
              <a:rPr lang="en-US" b="1" dirty="0"/>
              <a:t>iris-clip </a:t>
            </a:r>
            <a:r>
              <a:rPr lang="mr-IN" dirty="0"/>
              <a:t>–</a:t>
            </a:r>
            <a:r>
              <a:rPr lang="en-US" dirty="0"/>
              <a:t> early design with increased complications (CME and UGH syndrome)</a:t>
            </a:r>
          </a:p>
          <a:p>
            <a:r>
              <a:rPr lang="en-US" b="1" dirty="0"/>
              <a:t>rigid anterior chamber lenses </a:t>
            </a:r>
            <a:r>
              <a:rPr lang="en-US" dirty="0"/>
              <a:t>- early design with increased complications (CME and UGH syndrome)</a:t>
            </a:r>
          </a:p>
          <a:p>
            <a:pPr lvl="0"/>
            <a:r>
              <a:rPr lang="en-US" b="1" dirty="0"/>
              <a:t>C-loop haptic </a:t>
            </a:r>
            <a:r>
              <a:rPr lang="en-US" dirty="0"/>
              <a:t>by Dr. Robert M. </a:t>
            </a:r>
            <a:r>
              <a:rPr lang="en-US" dirty="0" err="1"/>
              <a:t>Sinskey</a:t>
            </a:r>
            <a:r>
              <a:rPr lang="en-US" dirty="0"/>
              <a:t> in 1981 (Figure 4), a modification of the Shearing J-loop lens invented by Stephen P. Shearing in 1977 </a:t>
            </a:r>
          </a:p>
          <a:p>
            <a:endParaRPr lang="en-US" dirty="0"/>
          </a:p>
        </p:txBody>
      </p:sp>
    </p:spTree>
    <p:extLst>
      <p:ext uri="{BB962C8B-B14F-4D97-AF65-F5344CB8AC3E}">
        <p14:creationId xmlns:p14="http://schemas.microsoft.com/office/powerpoint/2010/main" val="3291990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1"/>
            <a:ext cx="8229600" cy="1392860"/>
          </a:xfrm>
        </p:spPr>
        <p:txBody>
          <a:bodyPr/>
          <a:lstStyle/>
          <a:p>
            <a:r>
              <a:rPr lang="en-US" dirty="0"/>
              <a:t>Intraocular Lens Power in Corneal Transplant Eyes</a:t>
            </a:r>
            <a:br>
              <a:rPr lang="en-US" dirty="0"/>
            </a:br>
            <a:endParaRPr lang="en-US" dirty="0"/>
          </a:p>
        </p:txBody>
      </p:sp>
      <p:sp>
        <p:nvSpPr>
          <p:cNvPr id="3" name="Content Placeholder 2"/>
          <p:cNvSpPr>
            <a:spLocks noGrp="1"/>
          </p:cNvSpPr>
          <p:nvPr>
            <p:ph idx="1"/>
          </p:nvPr>
        </p:nvSpPr>
        <p:spPr>
          <a:xfrm>
            <a:off x="317470" y="2306193"/>
            <a:ext cx="8488173" cy="4585230"/>
          </a:xfrm>
        </p:spPr>
        <p:txBody>
          <a:bodyPr>
            <a:normAutofit fontScale="92500" lnSpcReduction="20000"/>
          </a:bodyPr>
          <a:lstStyle/>
          <a:p>
            <a:r>
              <a:rPr lang="en-US" sz="2100" dirty="0">
                <a:solidFill>
                  <a:srgbClr val="000000"/>
                </a:solidFill>
              </a:rPr>
              <a:t>Paper: </a:t>
            </a:r>
            <a:r>
              <a:rPr lang="en-US" sz="1900" dirty="0">
                <a:solidFill>
                  <a:srgbClr val="000000"/>
                </a:solidFill>
              </a:rPr>
              <a:t>Intraocular lens calculation in a patient with previous penetrating </a:t>
            </a:r>
            <a:r>
              <a:rPr lang="en-US" sz="1900" dirty="0" err="1">
                <a:solidFill>
                  <a:srgbClr val="000000"/>
                </a:solidFill>
              </a:rPr>
              <a:t>keratoplasty</a:t>
            </a:r>
            <a:r>
              <a:rPr lang="en-US" sz="1900" dirty="0">
                <a:solidFill>
                  <a:srgbClr val="000000"/>
                </a:solidFill>
              </a:rPr>
              <a:t> and LASIK. </a:t>
            </a:r>
            <a:r>
              <a:rPr lang="en-US" sz="1900" dirty="0">
                <a:solidFill>
                  <a:srgbClr val="000000"/>
                </a:solidFill>
                <a:hlinkClick r:id="rId3" action="ppaction://hlinkfile"/>
              </a:rPr>
              <a:t>Adrean SD</a:t>
            </a:r>
            <a:r>
              <a:rPr lang="en-US" sz="1900" baseline="30000" dirty="0">
                <a:solidFill>
                  <a:srgbClr val="000000"/>
                </a:solidFill>
              </a:rPr>
              <a:t>1</a:t>
            </a:r>
            <a:r>
              <a:rPr lang="en-US" sz="1900" dirty="0">
                <a:solidFill>
                  <a:srgbClr val="000000"/>
                </a:solidFill>
              </a:rPr>
              <a:t>, </a:t>
            </a:r>
            <a:r>
              <a:rPr lang="en-US" sz="1900" dirty="0">
                <a:solidFill>
                  <a:srgbClr val="000000"/>
                </a:solidFill>
                <a:hlinkClick r:id="rId4" action="ppaction://hlinkfile"/>
              </a:rPr>
              <a:t>Reilly C</a:t>
            </a:r>
            <a:r>
              <a:rPr lang="en-US" sz="1900" dirty="0">
                <a:solidFill>
                  <a:srgbClr val="000000"/>
                </a:solidFill>
              </a:rPr>
              <a:t>, </a:t>
            </a:r>
            <a:r>
              <a:rPr lang="en-US" sz="1900" dirty="0">
                <a:solidFill>
                  <a:srgbClr val="000000"/>
                </a:solidFill>
                <a:hlinkClick r:id="rId5" action="ppaction://hlinkfile"/>
              </a:rPr>
              <a:t>Mannis MJ</a:t>
            </a:r>
            <a:r>
              <a:rPr lang="en-US" sz="1900" dirty="0">
                <a:solidFill>
                  <a:srgbClr val="000000"/>
                </a:solidFill>
              </a:rPr>
              <a:t> cornea. 2005 Jul;24(5):629-31.</a:t>
            </a:r>
            <a:r>
              <a:rPr lang="en-US" sz="2100" dirty="0">
                <a:solidFill>
                  <a:srgbClr val="000000"/>
                </a:solidFill>
              </a:rPr>
              <a:t> </a:t>
            </a:r>
          </a:p>
          <a:p>
            <a:r>
              <a:rPr lang="en-US" dirty="0">
                <a:solidFill>
                  <a:srgbClr val="000000"/>
                </a:solidFill>
              </a:rPr>
              <a:t>Using pre-LASIK </a:t>
            </a:r>
            <a:r>
              <a:rPr lang="en-US" dirty="0" err="1">
                <a:solidFill>
                  <a:srgbClr val="000000"/>
                </a:solidFill>
              </a:rPr>
              <a:t>keratometry</a:t>
            </a:r>
            <a:r>
              <a:rPr lang="en-US" dirty="0">
                <a:solidFill>
                  <a:srgbClr val="000000"/>
                </a:solidFill>
              </a:rPr>
              <a:t> values, the IOL power is calculated using the SRK/T formula. </a:t>
            </a:r>
          </a:p>
          <a:p>
            <a:r>
              <a:rPr lang="en-US" dirty="0">
                <a:solidFill>
                  <a:srgbClr val="000000"/>
                </a:solidFill>
              </a:rPr>
              <a:t>This IOL power is then corrected by adding the change in spherical equivalent achieved by the refractive surgery, corrected to the corneal plane from the spectacle plane by dividing the change in spherical </a:t>
            </a:r>
            <a:r>
              <a:rPr lang="en-US" dirty="0">
                <a:solidFill>
                  <a:schemeClr val="tx1"/>
                </a:solidFill>
              </a:rPr>
              <a:t>equivalent by 0.7 </a:t>
            </a:r>
          </a:p>
          <a:p>
            <a:r>
              <a:rPr lang="en-US" dirty="0">
                <a:solidFill>
                  <a:schemeClr val="tx1"/>
                </a:solidFill>
              </a:rPr>
              <a:t>17 eyes of 12 patients have undergone cataract extraction with IOL calculated using this method, </a:t>
            </a:r>
          </a:p>
          <a:p>
            <a:pPr lvl="1"/>
            <a:r>
              <a:rPr lang="en-US" dirty="0">
                <a:solidFill>
                  <a:schemeClr val="tx1"/>
                </a:solidFill>
              </a:rPr>
              <a:t>64% within 0.5 D of intended spherical equivalent, </a:t>
            </a:r>
          </a:p>
          <a:p>
            <a:pPr lvl="1"/>
            <a:r>
              <a:rPr lang="en-US" dirty="0">
                <a:solidFill>
                  <a:schemeClr val="tx1"/>
                </a:solidFill>
              </a:rPr>
              <a:t>94% within 1.0 D, and </a:t>
            </a:r>
          </a:p>
          <a:p>
            <a:pPr lvl="1"/>
            <a:r>
              <a:rPr lang="en-US" dirty="0">
                <a:solidFill>
                  <a:schemeClr val="tx1"/>
                </a:solidFill>
              </a:rPr>
              <a:t>100% within 1.5 D of intended spherical equivalent</a:t>
            </a:r>
          </a:p>
          <a:p>
            <a:endParaRPr lang="en-US" dirty="0">
              <a:solidFill>
                <a:srgbClr val="000000"/>
              </a:solidFill>
            </a:endParaRPr>
          </a:p>
        </p:txBody>
      </p:sp>
    </p:spTree>
    <p:extLst>
      <p:ext uri="{BB962C8B-B14F-4D97-AF65-F5344CB8AC3E}">
        <p14:creationId xmlns:p14="http://schemas.microsoft.com/office/powerpoint/2010/main" val="1741835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5814"/>
            <a:ext cx="8229600" cy="1143000"/>
          </a:xfrm>
        </p:spPr>
        <p:txBody>
          <a:bodyPr/>
          <a:lstStyle/>
          <a:p>
            <a:r>
              <a:rPr lang="en-US" dirty="0"/>
              <a:t>Intraocular Lens Power in Corneal Transplant Eyes</a:t>
            </a:r>
            <a:br>
              <a:rPr lang="en-US" dirty="0"/>
            </a:br>
            <a:endParaRPr lang="en-US" dirty="0"/>
          </a:p>
        </p:txBody>
      </p:sp>
      <p:sp>
        <p:nvSpPr>
          <p:cNvPr id="3" name="Content Placeholder 2"/>
          <p:cNvSpPr>
            <a:spLocks noGrp="1"/>
          </p:cNvSpPr>
          <p:nvPr>
            <p:ph idx="1"/>
          </p:nvPr>
        </p:nvSpPr>
        <p:spPr>
          <a:xfrm>
            <a:off x="457200" y="2770094"/>
            <a:ext cx="7945439" cy="3747408"/>
          </a:xfrm>
        </p:spPr>
        <p:txBody>
          <a:bodyPr>
            <a:normAutofit lnSpcReduction="10000"/>
          </a:bodyPr>
          <a:lstStyle/>
          <a:p>
            <a:r>
              <a:rPr lang="en-US" dirty="0">
                <a:solidFill>
                  <a:srgbClr val="000000"/>
                </a:solidFill>
              </a:rPr>
              <a:t>SRK/T using </a:t>
            </a:r>
          </a:p>
          <a:p>
            <a:pPr lvl="1"/>
            <a:r>
              <a:rPr lang="en-US" dirty="0">
                <a:solidFill>
                  <a:srgbClr val="000000"/>
                </a:solidFill>
              </a:rPr>
              <a:t>A-constant of 118.4; </a:t>
            </a:r>
          </a:p>
          <a:p>
            <a:pPr lvl="1"/>
            <a:r>
              <a:rPr lang="en-US" dirty="0">
                <a:solidFill>
                  <a:srgbClr val="000000"/>
                </a:solidFill>
              </a:rPr>
              <a:t>Ks: 42.50/50.0 (Pre-LASIK Ks) and </a:t>
            </a:r>
          </a:p>
          <a:p>
            <a:pPr lvl="1"/>
            <a:r>
              <a:rPr lang="en-US" dirty="0">
                <a:solidFill>
                  <a:srgbClr val="000000"/>
                </a:solidFill>
              </a:rPr>
              <a:t>axial length of 24.85 mm yields IOL for </a:t>
            </a:r>
            <a:r>
              <a:rPr lang="en-US" dirty="0" err="1">
                <a:solidFill>
                  <a:srgbClr val="000000"/>
                </a:solidFill>
              </a:rPr>
              <a:t>emmetropia</a:t>
            </a:r>
            <a:r>
              <a:rPr lang="en-US" dirty="0">
                <a:solidFill>
                  <a:srgbClr val="000000"/>
                </a:solidFill>
              </a:rPr>
              <a:t> of 16.77 D. </a:t>
            </a:r>
          </a:p>
          <a:p>
            <a:pPr lvl="1"/>
            <a:r>
              <a:rPr lang="en-US" dirty="0">
                <a:solidFill>
                  <a:srgbClr val="000000"/>
                </a:solidFill>
              </a:rPr>
              <a:t>3.25 D (change in SE pre- versus post LASIK)/0.7 = 4.64D </a:t>
            </a:r>
          </a:p>
          <a:p>
            <a:pPr lvl="2"/>
            <a:r>
              <a:rPr lang="en-US" dirty="0">
                <a:solidFill>
                  <a:srgbClr val="000000"/>
                </a:solidFill>
              </a:rPr>
              <a:t>SE at the spectacle plane pre-LASIK was -5.25 and post-LASIK was -2.00 for a change of 3.25 D. </a:t>
            </a:r>
          </a:p>
          <a:p>
            <a:pPr lvl="1"/>
            <a:r>
              <a:rPr lang="en-US" dirty="0">
                <a:solidFill>
                  <a:srgbClr val="000000"/>
                </a:solidFill>
              </a:rPr>
              <a:t>16.77D + 4.64D = 21.41D the corrected IOL power: 21.5 D IOL chosen </a:t>
            </a:r>
          </a:p>
          <a:p>
            <a:r>
              <a:rPr lang="en-US" dirty="0">
                <a:solidFill>
                  <a:srgbClr val="000000"/>
                </a:solidFill>
              </a:rPr>
              <a:t>using the </a:t>
            </a:r>
            <a:r>
              <a:rPr lang="en-US" dirty="0" err="1">
                <a:solidFill>
                  <a:srgbClr val="000000"/>
                </a:solidFill>
              </a:rPr>
              <a:t>nomogram</a:t>
            </a:r>
            <a:r>
              <a:rPr lang="en-US" dirty="0">
                <a:solidFill>
                  <a:srgbClr val="000000"/>
                </a:solidFill>
              </a:rPr>
              <a:t> described by </a:t>
            </a:r>
            <a:r>
              <a:rPr lang="en-US" dirty="0" err="1">
                <a:solidFill>
                  <a:srgbClr val="000000"/>
                </a:solidFill>
              </a:rPr>
              <a:t>Feiz</a:t>
            </a:r>
            <a:r>
              <a:rPr lang="en-US" dirty="0">
                <a:solidFill>
                  <a:srgbClr val="000000"/>
                </a:solidFill>
              </a:rPr>
              <a:t> et al </a:t>
            </a:r>
          </a:p>
          <a:p>
            <a:endParaRPr lang="en-US" dirty="0"/>
          </a:p>
        </p:txBody>
      </p:sp>
    </p:spTree>
    <p:extLst>
      <p:ext uri="{BB962C8B-B14F-4D97-AF65-F5344CB8AC3E}">
        <p14:creationId xmlns:p14="http://schemas.microsoft.com/office/powerpoint/2010/main" val="1748646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a:t>
            </a:r>
            <a:r>
              <a:rPr lang="en-US" dirty="0" err="1"/>
              <a:t>Vitrectomy</a:t>
            </a:r>
            <a:r>
              <a:rPr lang="en-US" dirty="0"/>
              <a:t> IOL selection</a:t>
            </a:r>
          </a:p>
        </p:txBody>
      </p:sp>
      <p:pic>
        <p:nvPicPr>
          <p:cNvPr id="4" name="Content Placeholder 3" descr="Screen Shot 2018-02-25 at 3.52.28 PM.png"/>
          <p:cNvPicPr>
            <a:picLocks noGrp="1" noChangeAspect="1"/>
          </p:cNvPicPr>
          <p:nvPr>
            <p:ph idx="1"/>
          </p:nvPr>
        </p:nvPicPr>
        <p:blipFill>
          <a:blip r:embed="rId3">
            <a:extLst>
              <a:ext uri="{28A0092B-C50C-407E-A947-70E740481C1C}">
                <a14:useLocalDpi xmlns:a14="http://schemas.microsoft.com/office/drawing/2010/main" val="0"/>
              </a:ext>
            </a:extLst>
          </a:blip>
          <a:srcRect t="5547" b="5547"/>
          <a:stretch>
            <a:fillRect/>
          </a:stretch>
        </p:blipFill>
        <p:spPr>
          <a:xfrm>
            <a:off x="36157" y="2574468"/>
            <a:ext cx="8957799" cy="3897672"/>
          </a:xfrm>
        </p:spPr>
      </p:pic>
    </p:spTree>
    <p:extLst>
      <p:ext uri="{BB962C8B-B14F-4D97-AF65-F5344CB8AC3E}">
        <p14:creationId xmlns:p14="http://schemas.microsoft.com/office/powerpoint/2010/main" val="151722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Pediatric Eyes</a:t>
            </a:r>
          </a:p>
        </p:txBody>
      </p:sp>
      <p:sp>
        <p:nvSpPr>
          <p:cNvPr id="3" name="Content Placeholder 2"/>
          <p:cNvSpPr>
            <a:spLocks noGrp="1"/>
          </p:cNvSpPr>
          <p:nvPr>
            <p:ph idx="1"/>
          </p:nvPr>
        </p:nvSpPr>
        <p:spPr>
          <a:xfrm>
            <a:off x="0" y="2573578"/>
            <a:ext cx="9144000" cy="4284422"/>
          </a:xfrm>
        </p:spPr>
        <p:txBody>
          <a:bodyPr>
            <a:normAutofit fontScale="85000" lnSpcReduction="20000"/>
          </a:bodyPr>
          <a:lstStyle/>
          <a:p>
            <a:r>
              <a:rPr lang="en-US" dirty="0"/>
              <a:t>The problems in pediatric age, especially the very young; includes the </a:t>
            </a:r>
            <a:r>
              <a:rPr lang="en-US" b="1" dirty="0"/>
              <a:t>increased errors in AL measurement</a:t>
            </a:r>
            <a:r>
              <a:rPr lang="en-US" dirty="0"/>
              <a:t>, which compounds the final IOL power errors due to shorter AL. </a:t>
            </a:r>
          </a:p>
          <a:p>
            <a:r>
              <a:rPr lang="en-US" dirty="0"/>
              <a:t>AL and K value must be measured under general anesthesia. </a:t>
            </a:r>
          </a:p>
          <a:p>
            <a:r>
              <a:rPr lang="en-US" dirty="0"/>
              <a:t>Goal of IOL power chosen </a:t>
            </a:r>
          </a:p>
          <a:p>
            <a:pPr lvl="1"/>
            <a:r>
              <a:rPr lang="en-US" dirty="0"/>
              <a:t>prevent amblyopia </a:t>
            </a:r>
          </a:p>
          <a:p>
            <a:pPr lvl="1"/>
            <a:r>
              <a:rPr lang="en-US" dirty="0"/>
              <a:t>ideally also give </a:t>
            </a:r>
            <a:r>
              <a:rPr lang="en-US" dirty="0" err="1"/>
              <a:t>emetropia</a:t>
            </a:r>
            <a:r>
              <a:rPr lang="en-US" dirty="0"/>
              <a:t> in adult age.</a:t>
            </a:r>
          </a:p>
          <a:p>
            <a:r>
              <a:rPr lang="en-US" dirty="0"/>
              <a:t>Currently all infants </a:t>
            </a:r>
            <a:r>
              <a:rPr lang="en-US" b="1" dirty="0"/>
              <a:t>above two months </a:t>
            </a:r>
            <a:r>
              <a:rPr lang="en-US" dirty="0"/>
              <a:t>are advised IOL implantation. </a:t>
            </a:r>
          </a:p>
          <a:p>
            <a:r>
              <a:rPr lang="en-US" dirty="0"/>
              <a:t>The development of the eye necessitates initial under-correction to avoid later myopic shift. </a:t>
            </a:r>
          </a:p>
          <a:p>
            <a:r>
              <a:rPr lang="en-US" dirty="0"/>
              <a:t>The growth of the anterior segment is usually completed at </a:t>
            </a:r>
            <a:r>
              <a:rPr lang="en-US" b="1" dirty="0"/>
              <a:t>around two years</a:t>
            </a:r>
            <a:r>
              <a:rPr lang="en-US" dirty="0"/>
              <a:t> hence the IOL aimed for is about 80% of the calculated amount of power. </a:t>
            </a:r>
          </a:p>
        </p:txBody>
      </p:sp>
    </p:spTree>
    <p:extLst>
      <p:ext uri="{BB962C8B-B14F-4D97-AF65-F5344CB8AC3E}">
        <p14:creationId xmlns:p14="http://schemas.microsoft.com/office/powerpoint/2010/main" val="3055400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Pediatric Eyes</a:t>
            </a:r>
          </a:p>
        </p:txBody>
      </p:sp>
      <p:pic>
        <p:nvPicPr>
          <p:cNvPr id="4" name="Content Placeholder 3" descr="Screen Shot 2018-02-25 at 4.01.38 PM.png"/>
          <p:cNvPicPr>
            <a:picLocks noGrp="1" noChangeAspect="1"/>
          </p:cNvPicPr>
          <p:nvPr>
            <p:ph idx="1"/>
          </p:nvPr>
        </p:nvPicPr>
        <p:blipFill>
          <a:blip r:embed="rId3">
            <a:extLst>
              <a:ext uri="{28A0092B-C50C-407E-A947-70E740481C1C}">
                <a14:useLocalDpi xmlns:a14="http://schemas.microsoft.com/office/drawing/2010/main" val="0"/>
              </a:ext>
            </a:extLst>
          </a:blip>
          <a:srcRect t="-39934" b="-39934"/>
          <a:stretch>
            <a:fillRect/>
          </a:stretch>
        </p:blipFill>
        <p:spPr>
          <a:xfrm>
            <a:off x="739775" y="2770188"/>
            <a:ext cx="7662863" cy="3267075"/>
          </a:xfrm>
        </p:spPr>
      </p:pic>
    </p:spTree>
    <p:extLst>
      <p:ext uri="{BB962C8B-B14F-4D97-AF65-F5344CB8AC3E}">
        <p14:creationId xmlns:p14="http://schemas.microsoft.com/office/powerpoint/2010/main" val="2934960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Magnification</a:t>
            </a:r>
          </a:p>
        </p:txBody>
      </p:sp>
      <p:sp>
        <p:nvSpPr>
          <p:cNvPr id="3" name="Content Placeholder 2"/>
          <p:cNvSpPr>
            <a:spLocks noGrp="1"/>
          </p:cNvSpPr>
          <p:nvPr>
            <p:ph idx="1"/>
          </p:nvPr>
        </p:nvSpPr>
        <p:spPr/>
        <p:txBody>
          <a:bodyPr>
            <a:normAutofit/>
          </a:bodyPr>
          <a:lstStyle/>
          <a:p>
            <a:pPr fontAlgn="base"/>
            <a:r>
              <a:rPr lang="en-US" dirty="0"/>
              <a:t>The</a:t>
            </a:r>
            <a:r>
              <a:rPr lang="en-US" b="1" dirty="0"/>
              <a:t> new </a:t>
            </a:r>
            <a:r>
              <a:rPr lang="en-US" b="1" dirty="0" err="1"/>
              <a:t>Oculentis</a:t>
            </a:r>
            <a:r>
              <a:rPr lang="en-US" b="1" dirty="0"/>
              <a:t> high magnification IOL</a:t>
            </a:r>
            <a:r>
              <a:rPr lang="en-US" dirty="0"/>
              <a:t> has been designed to magnify images 2.5 times.</a:t>
            </a:r>
          </a:p>
          <a:p>
            <a:pPr fontAlgn="base"/>
            <a:r>
              <a:rPr lang="en-US" dirty="0"/>
              <a:t>The result is that images are </a:t>
            </a:r>
            <a:r>
              <a:rPr lang="en-US" b="1" dirty="0"/>
              <a:t>magnified 2.5 times</a:t>
            </a:r>
            <a:r>
              <a:rPr lang="en-US" dirty="0"/>
              <a:t> to improve the vision and lifestyle for patients with Macular Degeneration, cataracts and poor vision.</a:t>
            </a:r>
          </a:p>
          <a:p>
            <a:pPr fontAlgn="base"/>
            <a:r>
              <a:rPr lang="en-US" dirty="0"/>
              <a:t>Concept: Low vision aids such as magnifying spectacles and magnifying aids can assist patients with poor vision.</a:t>
            </a:r>
          </a:p>
          <a:p>
            <a:pPr fontAlgn="base"/>
            <a:endParaRPr lang="en-US" dirty="0"/>
          </a:p>
          <a:p>
            <a:pPr fontAlgn="base"/>
            <a:endParaRPr lang="en-US" dirty="0"/>
          </a:p>
          <a:p>
            <a:endParaRPr lang="en-US" dirty="0"/>
          </a:p>
        </p:txBody>
      </p:sp>
    </p:spTree>
    <p:extLst>
      <p:ext uri="{BB962C8B-B14F-4D97-AF65-F5344CB8AC3E}">
        <p14:creationId xmlns:p14="http://schemas.microsoft.com/office/powerpoint/2010/main" val="1746068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4861"/>
            <a:ext cx="8229600" cy="1143000"/>
          </a:xfrm>
        </p:spPr>
        <p:txBody>
          <a:bodyPr/>
          <a:lstStyle/>
          <a:p>
            <a:r>
              <a:rPr lang="en-US" dirty="0"/>
              <a:t>Intraocular Lens-Related Vision Disturbances</a:t>
            </a:r>
            <a:br>
              <a:rPr lang="en-US" dirty="0"/>
            </a:br>
            <a:endParaRPr lang="en-US" dirty="0"/>
          </a:p>
        </p:txBody>
      </p:sp>
      <p:sp>
        <p:nvSpPr>
          <p:cNvPr id="3" name="Content Placeholder 2"/>
          <p:cNvSpPr>
            <a:spLocks noGrp="1"/>
          </p:cNvSpPr>
          <p:nvPr>
            <p:ph idx="1"/>
          </p:nvPr>
        </p:nvSpPr>
        <p:spPr/>
        <p:txBody>
          <a:bodyPr/>
          <a:lstStyle/>
          <a:p>
            <a:r>
              <a:rPr lang="en-US" dirty="0"/>
              <a:t>Blurred vision</a:t>
            </a:r>
          </a:p>
          <a:p>
            <a:pPr lvl="1"/>
            <a:r>
              <a:rPr lang="en-US" dirty="0"/>
              <a:t>Causes: ametropia, dry eye, PCO, unexplained etiology</a:t>
            </a:r>
          </a:p>
          <a:p>
            <a:r>
              <a:rPr lang="en-US" dirty="0"/>
              <a:t>Photic phenomena (unwanted light images that may occur after surgery due to optical media imperfections )</a:t>
            </a:r>
          </a:p>
          <a:p>
            <a:pPr lvl="1"/>
            <a:r>
              <a:rPr lang="en-US" dirty="0"/>
              <a:t>Causes: IOL decentration, retained lens fragment, PCO, dry-eye syndrome, and unexplained etiology</a:t>
            </a:r>
          </a:p>
          <a:p>
            <a:endParaRPr lang="en-US" dirty="0"/>
          </a:p>
        </p:txBody>
      </p:sp>
    </p:spTree>
    <p:extLst>
      <p:ext uri="{BB962C8B-B14F-4D97-AF65-F5344CB8AC3E}">
        <p14:creationId xmlns:p14="http://schemas.microsoft.com/office/powerpoint/2010/main" val="1218771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Multifocal Intraocular Lenses </a:t>
            </a:r>
          </a:p>
        </p:txBody>
      </p:sp>
      <p:sp>
        <p:nvSpPr>
          <p:cNvPr id="3" name="Content Placeholder 2"/>
          <p:cNvSpPr>
            <a:spLocks noGrp="1"/>
          </p:cNvSpPr>
          <p:nvPr>
            <p:ph idx="1"/>
          </p:nvPr>
        </p:nvSpPr>
        <p:spPr>
          <a:xfrm>
            <a:off x="457200" y="2591863"/>
            <a:ext cx="8229599" cy="3826912"/>
          </a:xfrm>
        </p:spPr>
        <p:txBody>
          <a:bodyPr>
            <a:normAutofit/>
          </a:bodyPr>
          <a:lstStyle/>
          <a:p>
            <a:r>
              <a:rPr lang="en-US" dirty="0"/>
              <a:t>FDA approved Multifocal IOL: </a:t>
            </a:r>
          </a:p>
          <a:p>
            <a:pPr marL="806450" lvl="1" indent="-457200">
              <a:buFont typeface="+mj-lt"/>
              <a:buAutoNum type="arabicPeriod"/>
            </a:pPr>
            <a:r>
              <a:rPr lang="en-US" dirty="0" err="1"/>
              <a:t>Technis</a:t>
            </a:r>
            <a:r>
              <a:rPr lang="en-US" dirty="0"/>
              <a:t> </a:t>
            </a:r>
            <a:r>
              <a:rPr lang="en-US" dirty="0" err="1"/>
              <a:t>Symfony</a:t>
            </a:r>
            <a:r>
              <a:rPr lang="en-US" dirty="0"/>
              <a:t> IOL (Abbot Medical Optics)</a:t>
            </a:r>
          </a:p>
          <a:p>
            <a:pPr marL="806450" lvl="1" indent="-457200">
              <a:buFont typeface="+mj-lt"/>
              <a:buAutoNum type="arabicPeriod"/>
            </a:pPr>
            <a:r>
              <a:rPr lang="en-US" dirty="0" err="1"/>
              <a:t>AcrySof</a:t>
            </a:r>
            <a:r>
              <a:rPr lang="en-US" dirty="0"/>
              <a:t> IQ </a:t>
            </a:r>
            <a:r>
              <a:rPr lang="en-US" dirty="0" err="1"/>
              <a:t>ReSTOR</a:t>
            </a:r>
            <a:r>
              <a:rPr lang="en-US" dirty="0"/>
              <a:t> (Alcon) </a:t>
            </a:r>
            <a:r>
              <a:rPr lang="mr-IN" dirty="0"/>
              <a:t>–</a:t>
            </a:r>
            <a:r>
              <a:rPr lang="en-US" dirty="0"/>
              <a:t> a toric, multifocal IOL</a:t>
            </a:r>
          </a:p>
          <a:p>
            <a:r>
              <a:rPr lang="en-US" dirty="0"/>
              <a:t>These IOLs provide both distance and near focus at the same time. The lens has different zones set at different powers. It is designed so that your brain learns to select the right focus automatically.</a:t>
            </a:r>
          </a:p>
          <a:p>
            <a:endParaRPr lang="en-US" dirty="0"/>
          </a:p>
        </p:txBody>
      </p:sp>
    </p:spTree>
    <p:extLst>
      <p:ext uri="{BB962C8B-B14F-4D97-AF65-F5344CB8AC3E}">
        <p14:creationId xmlns:p14="http://schemas.microsoft.com/office/powerpoint/2010/main" val="3803288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Premium IOLs</a:t>
            </a:r>
          </a:p>
        </p:txBody>
      </p:sp>
      <p:sp>
        <p:nvSpPr>
          <p:cNvPr id="3" name="Content Placeholder 2"/>
          <p:cNvSpPr>
            <a:spLocks noGrp="1"/>
          </p:cNvSpPr>
          <p:nvPr>
            <p:ph idx="1"/>
          </p:nvPr>
        </p:nvSpPr>
        <p:spPr>
          <a:xfrm>
            <a:off x="457200" y="2626654"/>
            <a:ext cx="8229600" cy="3774726"/>
          </a:xfrm>
        </p:spPr>
        <p:txBody>
          <a:bodyPr>
            <a:normAutofit lnSpcReduction="10000"/>
          </a:bodyPr>
          <a:lstStyle/>
          <a:p>
            <a:r>
              <a:rPr lang="en-US" dirty="0"/>
              <a:t>Toric IOL can correct astigmatism because they have different powers in different meridians of the lens </a:t>
            </a:r>
            <a:r>
              <a:rPr lang="mr-IN" dirty="0"/>
              <a:t>–</a:t>
            </a:r>
            <a:r>
              <a:rPr lang="en-US" dirty="0"/>
              <a:t> same concept as toric CL</a:t>
            </a:r>
          </a:p>
          <a:p>
            <a:r>
              <a:rPr lang="en-US" dirty="0"/>
              <a:t>They also have alignment markings on the peripheral part of the lens that enable the surgeon to adjust the orientation of the IOL inside the eye for optimal astigmatism correction. </a:t>
            </a:r>
          </a:p>
          <a:p>
            <a:r>
              <a:rPr lang="en-US" dirty="0"/>
              <a:t>FDA Approved Toric IOL: </a:t>
            </a:r>
          </a:p>
          <a:p>
            <a:pPr marL="800100" lvl="1" indent="-457200">
              <a:buFont typeface="+mj-lt"/>
              <a:buAutoNum type="arabicPeriod"/>
            </a:pPr>
            <a:r>
              <a:rPr lang="en-US" dirty="0" err="1"/>
              <a:t>Tecnis</a:t>
            </a:r>
            <a:r>
              <a:rPr lang="en-US" dirty="0"/>
              <a:t> Toric (Abbott Medical Optics)</a:t>
            </a:r>
          </a:p>
          <a:p>
            <a:pPr marL="800100" lvl="1" indent="-457200">
              <a:buFont typeface="+mj-lt"/>
              <a:buAutoNum type="arabicPeriod"/>
            </a:pPr>
            <a:r>
              <a:rPr lang="en-US" dirty="0" err="1"/>
              <a:t>AcrySof</a:t>
            </a:r>
            <a:r>
              <a:rPr lang="en-US" dirty="0"/>
              <a:t> IQ Toric (Alcon)</a:t>
            </a:r>
          </a:p>
          <a:p>
            <a:pPr marL="800100" lvl="1" indent="-457200">
              <a:buFont typeface="+mj-lt"/>
              <a:buAutoNum type="arabicPeriod"/>
            </a:pPr>
            <a:r>
              <a:rPr lang="en-US" dirty="0" err="1"/>
              <a:t>Trulign</a:t>
            </a:r>
            <a:r>
              <a:rPr lang="en-US" dirty="0"/>
              <a:t> Toric (Bausch + Lomb).</a:t>
            </a:r>
          </a:p>
          <a:p>
            <a:pPr marL="800100" lvl="1" indent="-457200">
              <a:buFont typeface="+mj-lt"/>
              <a:buAutoNum type="arabicPeriod"/>
            </a:pPr>
            <a:endParaRPr lang="en-US" dirty="0"/>
          </a:p>
          <a:p>
            <a:pPr marL="800100" lvl="1" indent="-457200">
              <a:buFont typeface="+mj-lt"/>
              <a:buAutoNum type="arabicPeriod"/>
            </a:pPr>
            <a:endParaRPr lang="en-US" dirty="0"/>
          </a:p>
          <a:p>
            <a:endParaRPr lang="en-US" dirty="0"/>
          </a:p>
        </p:txBody>
      </p:sp>
    </p:spTree>
    <p:extLst>
      <p:ext uri="{BB962C8B-B14F-4D97-AF65-F5344CB8AC3E}">
        <p14:creationId xmlns:p14="http://schemas.microsoft.com/office/powerpoint/2010/main" val="3315791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Premium IOLs</a:t>
            </a:r>
          </a:p>
        </p:txBody>
      </p:sp>
      <p:sp>
        <p:nvSpPr>
          <p:cNvPr id="3" name="Content Placeholder 2"/>
          <p:cNvSpPr>
            <a:spLocks noGrp="1"/>
          </p:cNvSpPr>
          <p:nvPr>
            <p:ph idx="1"/>
          </p:nvPr>
        </p:nvSpPr>
        <p:spPr>
          <a:xfrm>
            <a:off x="457200" y="2770094"/>
            <a:ext cx="8229600" cy="3666076"/>
          </a:xfrm>
        </p:spPr>
        <p:txBody>
          <a:bodyPr>
            <a:normAutofit fontScale="92500" lnSpcReduction="20000"/>
          </a:bodyPr>
          <a:lstStyle/>
          <a:p>
            <a:r>
              <a:rPr lang="en-US" dirty="0"/>
              <a:t>Accommodating IOLS expand the range of clear vision with both an </a:t>
            </a:r>
            <a:r>
              <a:rPr lang="en-US" b="1" dirty="0"/>
              <a:t>aspheric design </a:t>
            </a:r>
            <a:r>
              <a:rPr lang="en-US" dirty="0"/>
              <a:t>and </a:t>
            </a:r>
            <a:r>
              <a:rPr lang="en-US" b="1" dirty="0"/>
              <a:t>flexible "</a:t>
            </a:r>
            <a:r>
              <a:rPr lang="en-US" b="1" dirty="0" err="1"/>
              <a:t>haptics</a:t>
            </a:r>
            <a:r>
              <a:rPr lang="en-US" b="1" dirty="0"/>
              <a:t>" </a:t>
            </a:r>
            <a:r>
              <a:rPr lang="en-US" dirty="0"/>
              <a:t>— the supporting legs that hold the IOL in place inside the eye. </a:t>
            </a:r>
          </a:p>
          <a:p>
            <a:r>
              <a:rPr lang="en-US" dirty="0"/>
              <a:t>These flexible legs allow the accommodating IOL to move forward slightly when you look at near objects, which increases the focusing power of the eye enough to provide better near vision than a conventional monofocal lens.</a:t>
            </a:r>
          </a:p>
          <a:p>
            <a:r>
              <a:rPr lang="en-US" dirty="0"/>
              <a:t>FDA Approved Accommodating IOLs </a:t>
            </a:r>
          </a:p>
          <a:p>
            <a:pPr marL="806450" lvl="1" indent="-457200">
              <a:buFont typeface="+mj-lt"/>
              <a:buAutoNum type="arabicPeriod"/>
            </a:pPr>
            <a:r>
              <a:rPr lang="en-US" dirty="0" err="1"/>
              <a:t>Crystalens</a:t>
            </a:r>
            <a:r>
              <a:rPr lang="en-US" dirty="0"/>
              <a:t> AO (Bausch + Lomb)</a:t>
            </a:r>
          </a:p>
          <a:p>
            <a:pPr marL="806450" lvl="1" indent="-457200">
              <a:buFont typeface="+mj-lt"/>
              <a:buAutoNum type="arabicPeriod"/>
            </a:pPr>
            <a:r>
              <a:rPr lang="en-US" dirty="0"/>
              <a:t> </a:t>
            </a:r>
            <a:r>
              <a:rPr lang="en-US" dirty="0" err="1"/>
              <a:t>Trulign</a:t>
            </a:r>
            <a:r>
              <a:rPr lang="en-US" dirty="0"/>
              <a:t> Toric IOL (Bausch + Lomb)</a:t>
            </a:r>
          </a:p>
          <a:p>
            <a:pPr marL="1155700" lvl="2" indent="-457200"/>
            <a:r>
              <a:rPr lang="en-US" dirty="0"/>
              <a:t>The </a:t>
            </a:r>
            <a:r>
              <a:rPr lang="en-US" dirty="0" err="1"/>
              <a:t>Trulign</a:t>
            </a:r>
            <a:r>
              <a:rPr lang="en-US" dirty="0"/>
              <a:t> Toric lens corrects astigmatism as well as presbyopia </a:t>
            </a:r>
          </a:p>
          <a:p>
            <a:pPr marL="800100" lvl="1" indent="-457200">
              <a:buFont typeface="+mj-lt"/>
              <a:buAutoNum type="arabicPeriod"/>
            </a:pPr>
            <a:endParaRPr lang="en-US" dirty="0"/>
          </a:p>
          <a:p>
            <a:endParaRPr lang="en-US" dirty="0"/>
          </a:p>
        </p:txBody>
      </p:sp>
    </p:spTree>
    <p:extLst>
      <p:ext uri="{BB962C8B-B14F-4D97-AF65-F5344CB8AC3E}">
        <p14:creationId xmlns:p14="http://schemas.microsoft.com/office/powerpoint/2010/main" val="2350111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Intraocular Lens Design</a:t>
            </a:r>
          </a:p>
        </p:txBody>
      </p:sp>
      <p:sp>
        <p:nvSpPr>
          <p:cNvPr id="3" name="Content Placeholder 2"/>
          <p:cNvSpPr>
            <a:spLocks noGrp="1"/>
          </p:cNvSpPr>
          <p:nvPr>
            <p:ph idx="1"/>
          </p:nvPr>
        </p:nvSpPr>
        <p:spPr>
          <a:xfrm>
            <a:off x="457200" y="2590290"/>
            <a:ext cx="7945439" cy="3797916"/>
          </a:xfrm>
        </p:spPr>
        <p:txBody>
          <a:bodyPr>
            <a:normAutofit fontScale="92500" lnSpcReduction="20000"/>
          </a:bodyPr>
          <a:lstStyle/>
          <a:p>
            <a:pPr lvl="0"/>
            <a:r>
              <a:rPr lang="en-US" b="1" dirty="0"/>
              <a:t>foldable IOLs </a:t>
            </a:r>
            <a:r>
              <a:rPr lang="en-US" dirty="0"/>
              <a:t>by Dr. Edward Epstein in South Africa in the 1960s and 1970s and by Dr. Thomas </a:t>
            </a:r>
            <a:r>
              <a:rPr lang="en-US" dirty="0" err="1"/>
              <a:t>Mazzocco</a:t>
            </a:r>
            <a:r>
              <a:rPr lang="en-US" dirty="0"/>
              <a:t> in the United States in 1984 allowed for further improvement in surgical technique by helping to give to the rise </a:t>
            </a:r>
            <a:r>
              <a:rPr lang="en-US" u="sng" dirty="0"/>
              <a:t>to small- incision surgery </a:t>
            </a:r>
            <a:r>
              <a:rPr lang="en-US" dirty="0"/>
              <a:t>in the late 1980s. </a:t>
            </a:r>
          </a:p>
          <a:p>
            <a:pPr lvl="0"/>
            <a:r>
              <a:rPr lang="en-US" dirty="0"/>
              <a:t>continuous </a:t>
            </a:r>
            <a:r>
              <a:rPr lang="en-US" dirty="0" err="1"/>
              <a:t>capsulotomy</a:t>
            </a:r>
            <a:r>
              <a:rPr lang="en-US" dirty="0"/>
              <a:t> fostered more reliable </a:t>
            </a:r>
            <a:r>
              <a:rPr lang="en-US" b="1" dirty="0"/>
              <a:t>in-the-bag IOL </a:t>
            </a:r>
            <a:r>
              <a:rPr lang="en-US" dirty="0"/>
              <a:t>implantation that allowed increased IOL stability and improved centration </a:t>
            </a:r>
          </a:p>
          <a:p>
            <a:pPr lvl="0"/>
            <a:r>
              <a:rPr lang="en-US" dirty="0"/>
              <a:t>The most common materials used today are </a:t>
            </a:r>
            <a:r>
              <a:rPr lang="en-US" b="1" dirty="0"/>
              <a:t>foldable silicone and acrylic</a:t>
            </a:r>
            <a:r>
              <a:rPr lang="en-US" dirty="0"/>
              <a:t>, as they can be implanted through a small incision. </a:t>
            </a:r>
          </a:p>
          <a:p>
            <a:pPr lvl="1"/>
            <a:r>
              <a:rPr lang="en-US" dirty="0" err="1"/>
              <a:t>Polymethyl</a:t>
            </a:r>
            <a:r>
              <a:rPr lang="en-US" dirty="0"/>
              <a:t> methacrylate (PMMA), less commonly used, is a rigid material suitable for rigid 1- and 3-piece IOL designs or for haptic materials</a:t>
            </a:r>
          </a:p>
          <a:p>
            <a:endParaRPr lang="en-US" dirty="0"/>
          </a:p>
        </p:txBody>
      </p:sp>
    </p:spTree>
    <p:extLst>
      <p:ext uri="{BB962C8B-B14F-4D97-AF65-F5344CB8AC3E}">
        <p14:creationId xmlns:p14="http://schemas.microsoft.com/office/powerpoint/2010/main" val="1481501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4</a:t>
            </a:r>
          </a:p>
        </p:txBody>
      </p:sp>
      <p:sp>
        <p:nvSpPr>
          <p:cNvPr id="3" name="Content Placeholder 2"/>
          <p:cNvSpPr>
            <a:spLocks noGrp="1"/>
          </p:cNvSpPr>
          <p:nvPr>
            <p:ph idx="1"/>
          </p:nvPr>
        </p:nvSpPr>
        <p:spPr>
          <a:xfrm>
            <a:off x="457200" y="2673847"/>
            <a:ext cx="8686800" cy="4027481"/>
          </a:xfrm>
        </p:spPr>
        <p:txBody>
          <a:bodyPr>
            <a:normAutofit/>
          </a:bodyPr>
          <a:lstStyle/>
          <a:p>
            <a:pPr lvl="0"/>
            <a:r>
              <a:rPr lang="en-US" sz="2400" dirty="0"/>
              <a:t>In general, which of the following post refractive surgery patients would tolerate the insertion of a multifocal intraocular lens (MFIOL) the best?</a:t>
            </a:r>
          </a:p>
          <a:p>
            <a:pPr marL="806450" lvl="1" indent="-457200">
              <a:buFont typeface="+mj-lt"/>
              <a:buAutoNum type="alphaUcPeriod"/>
            </a:pPr>
            <a:r>
              <a:rPr lang="en-US" dirty="0"/>
              <a:t>Post myopic LASIK/PRK patient</a:t>
            </a:r>
          </a:p>
          <a:p>
            <a:pPr marL="806450" lvl="1" indent="-457200">
              <a:buFont typeface="+mj-lt"/>
              <a:buAutoNum type="alphaUcPeriod"/>
            </a:pPr>
            <a:r>
              <a:rPr lang="en-US" dirty="0"/>
              <a:t>Post hyperopic LASIK/PRK patient</a:t>
            </a:r>
          </a:p>
          <a:p>
            <a:pPr marL="806450" lvl="1" indent="-457200">
              <a:buFont typeface="+mj-lt"/>
              <a:buAutoNum type="alphaUcPeriod"/>
            </a:pPr>
            <a:r>
              <a:rPr lang="en-US" dirty="0"/>
              <a:t>Post-RK (radial keratotomy) patient</a:t>
            </a:r>
          </a:p>
          <a:p>
            <a:pPr marL="806450" lvl="1" indent="-457200">
              <a:buFont typeface="+mj-lt"/>
              <a:buAutoNum type="alphaUcPeriod"/>
            </a:pPr>
            <a:r>
              <a:rPr lang="en-US" dirty="0"/>
              <a:t>All of these patients general have the same acceptance of </a:t>
            </a:r>
            <a:r>
              <a:rPr lang="en-US" dirty="0" err="1"/>
              <a:t>multiocal</a:t>
            </a:r>
            <a:r>
              <a:rPr lang="en-US" dirty="0"/>
              <a:t> IOLs </a:t>
            </a:r>
          </a:p>
        </p:txBody>
      </p:sp>
    </p:spTree>
    <p:extLst>
      <p:ext uri="{BB962C8B-B14F-4D97-AF65-F5344CB8AC3E}">
        <p14:creationId xmlns:p14="http://schemas.microsoft.com/office/powerpoint/2010/main" val="3128193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4</a:t>
            </a:r>
          </a:p>
        </p:txBody>
      </p:sp>
      <p:sp>
        <p:nvSpPr>
          <p:cNvPr id="3" name="Content Placeholder 2"/>
          <p:cNvSpPr>
            <a:spLocks noGrp="1"/>
          </p:cNvSpPr>
          <p:nvPr>
            <p:ph idx="1"/>
          </p:nvPr>
        </p:nvSpPr>
        <p:spPr>
          <a:xfrm>
            <a:off x="457200" y="2673847"/>
            <a:ext cx="8686800" cy="4027481"/>
          </a:xfrm>
        </p:spPr>
        <p:txBody>
          <a:bodyPr>
            <a:normAutofit/>
          </a:bodyPr>
          <a:lstStyle/>
          <a:p>
            <a:pPr lvl="0"/>
            <a:r>
              <a:rPr lang="en-US" sz="2400" dirty="0"/>
              <a:t>In general, which of the following post refractive surgery patients would tolerate the insertion of a multifocal intraocular lens (MFIOL) the best?</a:t>
            </a:r>
          </a:p>
          <a:p>
            <a:pPr marL="806450" lvl="1" indent="-457200">
              <a:buFont typeface="+mj-lt"/>
              <a:buAutoNum type="alphaUcPeriod"/>
            </a:pPr>
            <a:r>
              <a:rPr lang="en-US" dirty="0"/>
              <a:t>Post myopic LASIK/PRK patient</a:t>
            </a:r>
          </a:p>
          <a:p>
            <a:pPr marL="806450" lvl="1" indent="-457200">
              <a:buFont typeface="+mj-lt"/>
              <a:buAutoNum type="alphaUcPeriod"/>
            </a:pPr>
            <a:r>
              <a:rPr lang="en-US" b="1" dirty="0"/>
              <a:t>Post hyperopic LASIK/PRK patient</a:t>
            </a:r>
          </a:p>
          <a:p>
            <a:pPr marL="806450" lvl="1" indent="-457200">
              <a:buFont typeface="+mj-lt"/>
              <a:buAutoNum type="alphaUcPeriod"/>
            </a:pPr>
            <a:r>
              <a:rPr lang="en-US" dirty="0"/>
              <a:t>Post-RK (radial keratotomy) patient</a:t>
            </a:r>
          </a:p>
          <a:p>
            <a:pPr marL="806450" lvl="1" indent="-457200">
              <a:buFont typeface="+mj-lt"/>
              <a:buAutoNum type="alphaUcPeriod"/>
            </a:pPr>
            <a:r>
              <a:rPr lang="en-US" dirty="0"/>
              <a:t>All of these patients general have the same acceptance of </a:t>
            </a:r>
            <a:r>
              <a:rPr lang="en-US" dirty="0" err="1"/>
              <a:t>multiocal</a:t>
            </a:r>
            <a:r>
              <a:rPr lang="en-US" dirty="0"/>
              <a:t> IOLs </a:t>
            </a:r>
          </a:p>
        </p:txBody>
      </p:sp>
    </p:spTree>
    <p:extLst>
      <p:ext uri="{BB962C8B-B14F-4D97-AF65-F5344CB8AC3E}">
        <p14:creationId xmlns:p14="http://schemas.microsoft.com/office/powerpoint/2010/main" val="3421486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descr="Macintosh HD:Users:Haleh:Desktop:Screen Shot 2018-02-25 at 11.42.21 AM.png"/>
          <p:cNvPicPr/>
          <p:nvPr/>
        </p:nvPicPr>
        <p:blipFill>
          <a:blip r:embed="rId2">
            <a:extLst>
              <a:ext uri="{28A0092B-C50C-407E-A947-70E740481C1C}">
                <a14:useLocalDpi xmlns:a14="http://schemas.microsoft.com/office/drawing/2010/main" val="0"/>
              </a:ext>
            </a:extLst>
          </a:blip>
          <a:srcRect/>
          <a:stretch>
            <a:fillRect/>
          </a:stretch>
        </p:blipFill>
        <p:spPr bwMode="auto">
          <a:xfrm>
            <a:off x="0" y="2556867"/>
            <a:ext cx="8905897" cy="4144462"/>
          </a:xfrm>
          <a:prstGeom prst="rect">
            <a:avLst/>
          </a:prstGeom>
          <a:noFill/>
          <a:ln>
            <a:noFill/>
          </a:ln>
        </p:spPr>
      </p:pic>
    </p:spTree>
    <p:extLst>
      <p:ext uri="{BB962C8B-B14F-4D97-AF65-F5344CB8AC3E}">
        <p14:creationId xmlns:p14="http://schemas.microsoft.com/office/powerpoint/2010/main" val="3368947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descr="Macintosh HD:Users:Haleh:Desktop:Screen Shot 2018-02-25 at 11.42.27 AM.png"/>
          <p:cNvPicPr/>
          <p:nvPr/>
        </p:nvPicPr>
        <p:blipFill>
          <a:blip r:embed="rId2">
            <a:extLst>
              <a:ext uri="{28A0092B-C50C-407E-A947-70E740481C1C}">
                <a14:useLocalDpi xmlns:a14="http://schemas.microsoft.com/office/drawing/2010/main" val="0"/>
              </a:ext>
            </a:extLst>
          </a:blip>
          <a:srcRect/>
          <a:stretch>
            <a:fillRect/>
          </a:stretch>
        </p:blipFill>
        <p:spPr bwMode="auto">
          <a:xfrm>
            <a:off x="0" y="2594686"/>
            <a:ext cx="8956024" cy="3442577"/>
          </a:xfrm>
          <a:prstGeom prst="rect">
            <a:avLst/>
          </a:prstGeom>
          <a:noFill/>
          <a:ln>
            <a:noFill/>
          </a:ln>
        </p:spPr>
      </p:pic>
    </p:spTree>
    <p:extLst>
      <p:ext uri="{BB962C8B-B14F-4D97-AF65-F5344CB8AC3E}">
        <p14:creationId xmlns:p14="http://schemas.microsoft.com/office/powerpoint/2010/main" val="3543314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5</a:t>
            </a:r>
          </a:p>
        </p:txBody>
      </p:sp>
      <p:sp>
        <p:nvSpPr>
          <p:cNvPr id="3" name="Content Placeholder 2"/>
          <p:cNvSpPr>
            <a:spLocks noGrp="1"/>
          </p:cNvSpPr>
          <p:nvPr>
            <p:ph idx="1"/>
          </p:nvPr>
        </p:nvSpPr>
        <p:spPr/>
        <p:txBody>
          <a:bodyPr>
            <a:normAutofit fontScale="85000" lnSpcReduction="20000"/>
          </a:bodyPr>
          <a:lstStyle/>
          <a:p>
            <a:pPr lvl="0"/>
            <a:r>
              <a:rPr lang="en-US" sz="2400" dirty="0"/>
              <a:t>You have just broken the posterior capsule and completely aspirated the bag. You attending would like you to insert an anterior chamber intraocular lens (ACIOL) into the eye. The technician asks what length you would like to use. You say, “Does it matter?” Your attending  glares at you and says, “Yes”. You are told that the horizontal white-to-white distance is 12.5 mm and the vertical is 11.5 mm. Which of the following ACIOL lengths is best for this patient?</a:t>
            </a:r>
          </a:p>
          <a:p>
            <a:pPr lvl="1"/>
            <a:r>
              <a:rPr lang="en-US" dirty="0"/>
              <a:t>12.5mm</a:t>
            </a:r>
          </a:p>
          <a:p>
            <a:pPr lvl="1"/>
            <a:r>
              <a:rPr lang="en-US" dirty="0"/>
              <a:t>13 mm</a:t>
            </a:r>
          </a:p>
          <a:p>
            <a:pPr lvl="1"/>
            <a:r>
              <a:rPr lang="en-US" dirty="0"/>
              <a:t>13.5mm </a:t>
            </a:r>
          </a:p>
          <a:p>
            <a:pPr lvl="1"/>
            <a:r>
              <a:rPr lang="en-US" dirty="0"/>
              <a:t>none will fit the patient</a:t>
            </a:r>
          </a:p>
          <a:p>
            <a:endParaRPr lang="en-US" dirty="0"/>
          </a:p>
        </p:txBody>
      </p:sp>
    </p:spTree>
    <p:extLst>
      <p:ext uri="{BB962C8B-B14F-4D97-AF65-F5344CB8AC3E}">
        <p14:creationId xmlns:p14="http://schemas.microsoft.com/office/powerpoint/2010/main" val="2241149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Haleh:Desktop:Screen Shot 2018-02-25 at 11.37.20 AM.png"/>
          <p:cNvPicPr/>
          <p:nvPr/>
        </p:nvPicPr>
        <p:blipFill>
          <a:blip r:embed="rId2">
            <a:extLst>
              <a:ext uri="{28A0092B-C50C-407E-A947-70E740481C1C}">
                <a14:useLocalDpi xmlns:a14="http://schemas.microsoft.com/office/drawing/2010/main" val="0"/>
              </a:ext>
            </a:extLst>
          </a:blip>
          <a:srcRect/>
          <a:stretch>
            <a:fillRect/>
          </a:stretch>
        </p:blipFill>
        <p:spPr bwMode="auto">
          <a:xfrm>
            <a:off x="0" y="1453904"/>
            <a:ext cx="9144000" cy="4946617"/>
          </a:xfrm>
          <a:prstGeom prst="rect">
            <a:avLst/>
          </a:prstGeom>
          <a:noFill/>
          <a:ln>
            <a:noFill/>
          </a:ln>
        </p:spPr>
      </p:pic>
    </p:spTree>
    <p:extLst>
      <p:ext uri="{BB962C8B-B14F-4D97-AF65-F5344CB8AC3E}">
        <p14:creationId xmlns:p14="http://schemas.microsoft.com/office/powerpoint/2010/main" val="4282240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6</a:t>
            </a:r>
          </a:p>
        </p:txBody>
      </p:sp>
      <p:sp>
        <p:nvSpPr>
          <p:cNvPr id="3" name="Content Placeholder 2"/>
          <p:cNvSpPr>
            <a:spLocks noGrp="1"/>
          </p:cNvSpPr>
          <p:nvPr>
            <p:ph sz="half" idx="1"/>
          </p:nvPr>
        </p:nvSpPr>
        <p:spPr/>
        <p:txBody>
          <a:bodyPr/>
          <a:lstStyle/>
          <a:p>
            <a:r>
              <a:rPr lang="en-US" dirty="0"/>
              <a:t>A patient presents for preoperative evaluation for cataract surgery. The refraction in the </a:t>
            </a:r>
            <a:r>
              <a:rPr lang="en-US" dirty="0" err="1"/>
              <a:t>cataractous</a:t>
            </a:r>
            <a:r>
              <a:rPr lang="en-US" dirty="0"/>
              <a:t> eye is -9.50 sphere. She has been wearing a contact lens over that eye to correct the </a:t>
            </a:r>
            <a:r>
              <a:rPr lang="en-US" dirty="0" err="1"/>
              <a:t>anisometropia</a:t>
            </a:r>
            <a:r>
              <a:rPr lang="en-US" dirty="0"/>
              <a:t>. </a:t>
            </a:r>
            <a:r>
              <a:rPr lang="en-US" dirty="0" err="1"/>
              <a:t>Keratometry</a:t>
            </a:r>
            <a:r>
              <a:rPr lang="en-US" dirty="0"/>
              <a:t> readings in the eye are 43.00/42.50. What is a potential source of error in the IOP calculations in this case?</a:t>
            </a:r>
          </a:p>
        </p:txBody>
      </p:sp>
      <p:sp>
        <p:nvSpPr>
          <p:cNvPr id="4" name="Content Placeholder 3"/>
          <p:cNvSpPr>
            <a:spLocks noGrp="1"/>
          </p:cNvSpPr>
          <p:nvPr>
            <p:ph sz="half" idx="13"/>
          </p:nvPr>
        </p:nvSpPr>
        <p:spPr>
          <a:xfrm>
            <a:off x="762000" y="4497070"/>
            <a:ext cx="7656512" cy="1554480"/>
          </a:xfrm>
        </p:spPr>
        <p:txBody>
          <a:bodyPr>
            <a:normAutofit/>
          </a:bodyPr>
          <a:lstStyle/>
          <a:p>
            <a:pPr lvl="1">
              <a:buFont typeface="+mj-lt"/>
              <a:buAutoNum type="alphaUcPeriod"/>
            </a:pPr>
            <a:r>
              <a:rPr lang="en-US" dirty="0"/>
              <a:t>Axial Length</a:t>
            </a:r>
          </a:p>
          <a:p>
            <a:pPr lvl="1">
              <a:buFont typeface="+mj-lt"/>
              <a:buAutoNum type="alphaUcPeriod"/>
            </a:pPr>
            <a:r>
              <a:rPr lang="en-US" dirty="0" err="1"/>
              <a:t>Keratometry</a:t>
            </a:r>
            <a:endParaRPr lang="en-US" dirty="0"/>
          </a:p>
          <a:p>
            <a:pPr lvl="1">
              <a:buFont typeface="+mj-lt"/>
              <a:buAutoNum type="alphaUcPeriod"/>
            </a:pPr>
            <a:r>
              <a:rPr lang="en-US" dirty="0"/>
              <a:t>Refraction</a:t>
            </a:r>
          </a:p>
          <a:p>
            <a:pPr lvl="1">
              <a:buFont typeface="+mj-lt"/>
              <a:buAutoNum type="alphaUcPeriod"/>
            </a:pPr>
            <a:r>
              <a:rPr lang="en-US" dirty="0"/>
              <a:t>Power </a:t>
            </a:r>
          </a:p>
          <a:p>
            <a:pPr>
              <a:buFont typeface="+mj-lt"/>
              <a:buAutoNum type="alphaUcPeriod"/>
            </a:pPr>
            <a:endParaRPr lang="en-US" dirty="0"/>
          </a:p>
        </p:txBody>
      </p:sp>
    </p:spTree>
    <p:extLst>
      <p:ext uri="{BB962C8B-B14F-4D97-AF65-F5344CB8AC3E}">
        <p14:creationId xmlns:p14="http://schemas.microsoft.com/office/powerpoint/2010/main" val="379914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6</a:t>
            </a:r>
          </a:p>
        </p:txBody>
      </p:sp>
      <p:sp>
        <p:nvSpPr>
          <p:cNvPr id="3" name="Content Placeholder 2"/>
          <p:cNvSpPr>
            <a:spLocks noGrp="1"/>
          </p:cNvSpPr>
          <p:nvPr>
            <p:ph sz="half" idx="1"/>
          </p:nvPr>
        </p:nvSpPr>
        <p:spPr/>
        <p:txBody>
          <a:bodyPr/>
          <a:lstStyle/>
          <a:p>
            <a:r>
              <a:rPr lang="en-US" dirty="0"/>
              <a:t>A patient presents for preoperative evaluation for cataract surgery. The refraction in the </a:t>
            </a:r>
            <a:r>
              <a:rPr lang="en-US" dirty="0" err="1"/>
              <a:t>cataractous</a:t>
            </a:r>
            <a:r>
              <a:rPr lang="en-US" dirty="0"/>
              <a:t> eye is -9.50 sphere. She has been wearing a contact lens over that eye to correct the </a:t>
            </a:r>
            <a:r>
              <a:rPr lang="en-US" dirty="0" err="1"/>
              <a:t>anisometropia</a:t>
            </a:r>
            <a:r>
              <a:rPr lang="en-US" dirty="0"/>
              <a:t>. </a:t>
            </a:r>
            <a:r>
              <a:rPr lang="en-US" dirty="0" err="1"/>
              <a:t>Keratometry</a:t>
            </a:r>
            <a:r>
              <a:rPr lang="en-US" dirty="0"/>
              <a:t> readings in the eye are 43.00/42.50. What is a potential source of error in the IOP calculations in this case?</a:t>
            </a:r>
          </a:p>
        </p:txBody>
      </p:sp>
      <p:sp>
        <p:nvSpPr>
          <p:cNvPr id="4" name="Content Placeholder 3"/>
          <p:cNvSpPr>
            <a:spLocks noGrp="1"/>
          </p:cNvSpPr>
          <p:nvPr>
            <p:ph sz="half" idx="13"/>
          </p:nvPr>
        </p:nvSpPr>
        <p:spPr>
          <a:xfrm>
            <a:off x="762000" y="4497070"/>
            <a:ext cx="7656512" cy="1554480"/>
          </a:xfrm>
        </p:spPr>
        <p:txBody>
          <a:bodyPr>
            <a:normAutofit/>
          </a:bodyPr>
          <a:lstStyle/>
          <a:p>
            <a:pPr lvl="1">
              <a:buFont typeface="+mj-lt"/>
              <a:buAutoNum type="alphaUcPeriod"/>
            </a:pPr>
            <a:r>
              <a:rPr lang="en-US" dirty="0"/>
              <a:t>Axial Length</a:t>
            </a:r>
          </a:p>
          <a:p>
            <a:pPr lvl="1">
              <a:buFont typeface="+mj-lt"/>
              <a:buAutoNum type="alphaUcPeriod"/>
            </a:pPr>
            <a:r>
              <a:rPr lang="en-US" b="1" dirty="0" err="1"/>
              <a:t>Keratometry</a:t>
            </a:r>
            <a:endParaRPr lang="en-US" b="1" dirty="0"/>
          </a:p>
          <a:p>
            <a:pPr lvl="1">
              <a:buFont typeface="+mj-lt"/>
              <a:buAutoNum type="alphaUcPeriod"/>
            </a:pPr>
            <a:r>
              <a:rPr lang="en-US" dirty="0"/>
              <a:t>Refraction</a:t>
            </a:r>
          </a:p>
          <a:p>
            <a:pPr lvl="1">
              <a:buFont typeface="+mj-lt"/>
              <a:buAutoNum type="alphaUcPeriod"/>
            </a:pPr>
            <a:r>
              <a:rPr lang="en-US" dirty="0"/>
              <a:t>Power </a:t>
            </a:r>
          </a:p>
          <a:p>
            <a:pPr>
              <a:buFont typeface="+mj-lt"/>
              <a:buAutoNum type="alphaUcPeriod"/>
            </a:pPr>
            <a:endParaRPr lang="en-US" dirty="0"/>
          </a:p>
        </p:txBody>
      </p:sp>
    </p:spTree>
    <p:extLst>
      <p:ext uri="{BB962C8B-B14F-4D97-AF65-F5344CB8AC3E}">
        <p14:creationId xmlns:p14="http://schemas.microsoft.com/office/powerpoint/2010/main" val="4156411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70094"/>
            <a:ext cx="8229600" cy="3874817"/>
          </a:xfrm>
        </p:spPr>
        <p:txBody>
          <a:bodyPr>
            <a:normAutofit/>
          </a:bodyPr>
          <a:lstStyle/>
          <a:p>
            <a:r>
              <a:rPr lang="en-US" dirty="0"/>
              <a:t>The contact lens must be removed a minimum of 2 hours before </a:t>
            </a:r>
            <a:r>
              <a:rPr lang="en-US" dirty="0" err="1"/>
              <a:t>Keratometry</a:t>
            </a:r>
            <a:r>
              <a:rPr lang="en-US" dirty="0"/>
              <a:t>. </a:t>
            </a:r>
          </a:p>
          <a:p>
            <a:r>
              <a:rPr lang="en-US" dirty="0"/>
              <a:t>Errors caused by molding of the cornea can amount to 1 D. </a:t>
            </a:r>
          </a:p>
          <a:p>
            <a:r>
              <a:rPr lang="en-US" dirty="0"/>
              <a:t>Some clinicians recommend </a:t>
            </a:r>
            <a:r>
              <a:rPr lang="en-US" dirty="0" err="1"/>
              <a:t>remocing</a:t>
            </a:r>
            <a:r>
              <a:rPr lang="en-US" dirty="0"/>
              <a:t> the contact lens 2 weeks before </a:t>
            </a:r>
            <a:r>
              <a:rPr lang="en-US" dirty="0" err="1"/>
              <a:t>keratometry</a:t>
            </a:r>
            <a:r>
              <a:rPr lang="en-US" dirty="0"/>
              <a:t>, while others say 2 hours is enough</a:t>
            </a:r>
          </a:p>
          <a:p>
            <a:pPr marL="0" indent="0">
              <a:buNone/>
            </a:pPr>
            <a:endParaRPr lang="en-US" dirty="0"/>
          </a:p>
        </p:txBody>
      </p:sp>
    </p:spTree>
    <p:extLst>
      <p:ext uri="{BB962C8B-B14F-4D97-AF65-F5344CB8AC3E}">
        <p14:creationId xmlns:p14="http://schemas.microsoft.com/office/powerpoint/2010/main" val="1931667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7</a:t>
            </a:r>
          </a:p>
        </p:txBody>
      </p:sp>
      <p:sp>
        <p:nvSpPr>
          <p:cNvPr id="3" name="Content Placeholder 2"/>
          <p:cNvSpPr>
            <a:spLocks noGrp="1"/>
          </p:cNvSpPr>
          <p:nvPr>
            <p:ph idx="1"/>
          </p:nvPr>
        </p:nvSpPr>
        <p:spPr/>
        <p:txBody>
          <a:bodyPr>
            <a:normAutofit lnSpcReduction="10000"/>
          </a:bodyPr>
          <a:lstStyle/>
          <a:p>
            <a:r>
              <a:rPr lang="en-US" dirty="0"/>
              <a:t>A 23 year old patient calls your office and states that she wants to be scheduled as soon as possible for LASIK surgery. She states that she wears soft toric contact lens. You tell the patient to stop wearing her contacts lenses and that the earliest she can have the surgery is:</a:t>
            </a:r>
          </a:p>
          <a:p>
            <a:pPr marL="800100" lvl="1" indent="-457200">
              <a:buFont typeface="+mj-lt"/>
              <a:buAutoNum type="alphaUcPeriod"/>
            </a:pPr>
            <a:r>
              <a:rPr lang="en-US" dirty="0"/>
              <a:t>1 Day</a:t>
            </a:r>
          </a:p>
          <a:p>
            <a:pPr marL="800100" lvl="1" indent="-457200">
              <a:buFont typeface="+mj-lt"/>
              <a:buAutoNum type="alphaUcPeriod"/>
            </a:pPr>
            <a:r>
              <a:rPr lang="en-US" dirty="0"/>
              <a:t>3 Days</a:t>
            </a:r>
          </a:p>
          <a:p>
            <a:pPr marL="800100" lvl="1" indent="-457200">
              <a:buFont typeface="+mj-lt"/>
              <a:buAutoNum type="alphaUcPeriod"/>
            </a:pPr>
            <a:r>
              <a:rPr lang="en-US" dirty="0"/>
              <a:t>10 Days</a:t>
            </a:r>
          </a:p>
          <a:p>
            <a:pPr marL="800100" lvl="1" indent="-457200">
              <a:buFont typeface="+mj-lt"/>
              <a:buAutoNum type="alphaUcPeriod"/>
            </a:pPr>
            <a:r>
              <a:rPr lang="en-US" dirty="0"/>
              <a:t>14 days</a:t>
            </a:r>
          </a:p>
        </p:txBody>
      </p:sp>
    </p:spTree>
    <p:extLst>
      <p:ext uri="{BB962C8B-B14F-4D97-AF65-F5344CB8AC3E}">
        <p14:creationId xmlns:p14="http://schemas.microsoft.com/office/powerpoint/2010/main" val="41155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2"/>
          </p:nvPr>
        </p:nvSpPr>
        <p:spPr/>
        <p:txBody>
          <a:bodyPr/>
          <a:lstStyle/>
          <a:p>
            <a:r>
              <a:rPr lang="en-US" dirty="0"/>
              <a:t>Hydrophobic materials contain less than 2% water, </a:t>
            </a:r>
          </a:p>
          <a:p>
            <a:endParaRPr lang="en-US" dirty="0"/>
          </a:p>
          <a:p>
            <a:r>
              <a:rPr lang="en-US" dirty="0"/>
              <a:t>Hydrophilic materials contain18%–38% water</a:t>
            </a:r>
          </a:p>
        </p:txBody>
      </p:sp>
      <p:sp>
        <p:nvSpPr>
          <p:cNvPr id="4" name="Picture Placeholder 3"/>
          <p:cNvSpPr>
            <a:spLocks noGrp="1"/>
          </p:cNvSpPr>
          <p:nvPr>
            <p:ph type="pic" sz="quarter" idx="13"/>
          </p:nvPr>
        </p:nvSpPr>
        <p:spPr/>
      </p:sp>
      <p:pic>
        <p:nvPicPr>
          <p:cNvPr id="5" name="Picture 4" descr="Macintosh HD:Users:Haleh:Desktop:Screen Shot 2018-02-25 at 1.01.43 PM.pn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381001"/>
            <a:ext cx="4483338" cy="6069655"/>
          </a:xfrm>
          <a:prstGeom prst="rect">
            <a:avLst/>
          </a:prstGeom>
          <a:noFill/>
          <a:ln>
            <a:noFill/>
          </a:ln>
        </p:spPr>
      </p:pic>
    </p:spTree>
    <p:extLst>
      <p:ext uri="{BB962C8B-B14F-4D97-AF65-F5344CB8AC3E}">
        <p14:creationId xmlns:p14="http://schemas.microsoft.com/office/powerpoint/2010/main" val="3272274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7</a:t>
            </a:r>
          </a:p>
        </p:txBody>
      </p:sp>
      <p:sp>
        <p:nvSpPr>
          <p:cNvPr id="3" name="Content Placeholder 2"/>
          <p:cNvSpPr>
            <a:spLocks noGrp="1"/>
          </p:cNvSpPr>
          <p:nvPr>
            <p:ph idx="1"/>
          </p:nvPr>
        </p:nvSpPr>
        <p:spPr/>
        <p:txBody>
          <a:bodyPr>
            <a:normAutofit lnSpcReduction="10000"/>
          </a:bodyPr>
          <a:lstStyle/>
          <a:p>
            <a:r>
              <a:rPr lang="en-US" dirty="0"/>
              <a:t>A 23 year old patient calls your office and states that she wants to be scheduled as soon as possible for LASIK surgery. She states that she wears soft toric contact lens. You tell the patient to stop wearing her contacts lenses and that the earliest she can have the surgery is:</a:t>
            </a:r>
          </a:p>
          <a:p>
            <a:pPr marL="800100" lvl="1" indent="-457200">
              <a:buFont typeface="+mj-lt"/>
              <a:buAutoNum type="alphaUcPeriod"/>
            </a:pPr>
            <a:r>
              <a:rPr lang="en-US" dirty="0"/>
              <a:t>1 Day</a:t>
            </a:r>
          </a:p>
          <a:p>
            <a:pPr marL="800100" lvl="1" indent="-457200">
              <a:buFont typeface="+mj-lt"/>
              <a:buAutoNum type="alphaUcPeriod"/>
            </a:pPr>
            <a:r>
              <a:rPr lang="en-US" dirty="0"/>
              <a:t>3 Days</a:t>
            </a:r>
          </a:p>
          <a:p>
            <a:pPr marL="800100" lvl="1" indent="-457200">
              <a:buFont typeface="+mj-lt"/>
              <a:buAutoNum type="alphaUcPeriod"/>
            </a:pPr>
            <a:r>
              <a:rPr lang="en-US" dirty="0"/>
              <a:t>10 Days</a:t>
            </a:r>
          </a:p>
          <a:p>
            <a:pPr marL="800100" lvl="1" indent="-457200">
              <a:buFont typeface="+mj-lt"/>
              <a:buAutoNum type="alphaUcPeriod"/>
            </a:pPr>
            <a:r>
              <a:rPr lang="en-US" b="1" dirty="0"/>
              <a:t>14 days</a:t>
            </a:r>
          </a:p>
        </p:txBody>
      </p:sp>
    </p:spTree>
    <p:extLst>
      <p:ext uri="{BB962C8B-B14F-4D97-AF65-F5344CB8AC3E}">
        <p14:creationId xmlns:p14="http://schemas.microsoft.com/office/powerpoint/2010/main" val="3349302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8-02-25 at 8.30.38 PM.png"/>
          <p:cNvPicPr>
            <a:picLocks noGrp="1" noChangeAspect="1"/>
          </p:cNvPicPr>
          <p:nvPr>
            <p:ph idx="1"/>
          </p:nvPr>
        </p:nvPicPr>
        <p:blipFill>
          <a:blip r:embed="rId2">
            <a:extLst>
              <a:ext uri="{28A0092B-C50C-407E-A947-70E740481C1C}">
                <a14:useLocalDpi xmlns:a14="http://schemas.microsoft.com/office/drawing/2010/main" val="0"/>
              </a:ext>
            </a:extLst>
          </a:blip>
          <a:srcRect t="-17490" b="-17490"/>
          <a:stretch>
            <a:fillRect/>
          </a:stretch>
        </p:blipFill>
        <p:spPr>
          <a:xfrm>
            <a:off x="0" y="2278750"/>
            <a:ext cx="9170612" cy="4383554"/>
          </a:xfrm>
        </p:spPr>
      </p:pic>
    </p:spTree>
    <p:extLst>
      <p:ext uri="{BB962C8B-B14F-4D97-AF65-F5344CB8AC3E}">
        <p14:creationId xmlns:p14="http://schemas.microsoft.com/office/powerpoint/2010/main" val="2404020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8</a:t>
            </a:r>
          </a:p>
        </p:txBody>
      </p:sp>
      <p:sp>
        <p:nvSpPr>
          <p:cNvPr id="3" name="Content Placeholder 2"/>
          <p:cNvSpPr>
            <a:spLocks noGrp="1"/>
          </p:cNvSpPr>
          <p:nvPr>
            <p:ph idx="1"/>
          </p:nvPr>
        </p:nvSpPr>
        <p:spPr>
          <a:xfrm>
            <a:off x="457200" y="2522277"/>
            <a:ext cx="8229600" cy="3917579"/>
          </a:xfrm>
        </p:spPr>
        <p:txBody>
          <a:bodyPr>
            <a:normAutofit/>
          </a:bodyPr>
          <a:lstStyle/>
          <a:p>
            <a:pPr marL="0" indent="0">
              <a:buNone/>
            </a:pPr>
            <a:r>
              <a:rPr lang="en-US" dirty="0"/>
              <a:t>You are performing cataract surgery on Mr. Matt </a:t>
            </a:r>
            <a:r>
              <a:rPr lang="en-US" dirty="0" err="1"/>
              <a:t>Tuculous</a:t>
            </a:r>
            <a:r>
              <a:rPr lang="en-US" dirty="0"/>
              <a:t>, the husband of a successful Malpractice attorney. After flawless phacoemulsification in record time, you insert the first haptic of a +19.00D lens and prepare to slip the optic under the iris. To your horror, you realize your new technician calculated the power for 1 D </a:t>
            </a:r>
            <a:r>
              <a:rPr lang="en-US" i="1" dirty="0"/>
              <a:t>hyperopia</a:t>
            </a:r>
            <a:r>
              <a:rPr lang="en-US" dirty="0"/>
              <a:t>, not the 1 D of </a:t>
            </a:r>
            <a:r>
              <a:rPr lang="en-US" i="1" dirty="0"/>
              <a:t>myopia</a:t>
            </a:r>
            <a:r>
              <a:rPr lang="en-US" dirty="0"/>
              <a:t> that you requested. You remove the lens from the eye of your patient. Your IOL power calculator is 30 miles away at your satellite office, which is closed. What power lens do you insert in its place?</a:t>
            </a:r>
          </a:p>
          <a:p>
            <a:endParaRPr lang="en-US" dirty="0"/>
          </a:p>
        </p:txBody>
      </p:sp>
    </p:spTree>
    <p:extLst>
      <p:ext uri="{BB962C8B-B14F-4D97-AF65-F5344CB8AC3E}">
        <p14:creationId xmlns:p14="http://schemas.microsoft.com/office/powerpoint/2010/main" val="334227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general rule of thumb for normally sized eyes with a implant power of about +18.00 D is to change the calculated IOL power by 1.25 to 1.50 D for each desired ametropia. </a:t>
            </a:r>
          </a:p>
          <a:p>
            <a:r>
              <a:rPr lang="en-US" dirty="0"/>
              <a:t>Therefore, if the calculated lens power for one diopter of hyperopia was +19.00, you should select a +21.50 or +22.00D lens. </a:t>
            </a:r>
          </a:p>
        </p:txBody>
      </p:sp>
    </p:spTree>
    <p:extLst>
      <p:ext uri="{BB962C8B-B14F-4D97-AF65-F5344CB8AC3E}">
        <p14:creationId xmlns:p14="http://schemas.microsoft.com/office/powerpoint/2010/main" val="18998991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9</a:t>
            </a:r>
          </a:p>
        </p:txBody>
      </p:sp>
      <p:sp>
        <p:nvSpPr>
          <p:cNvPr id="3" name="Content Placeholder 2"/>
          <p:cNvSpPr>
            <a:spLocks noGrp="1"/>
          </p:cNvSpPr>
          <p:nvPr>
            <p:ph idx="1"/>
          </p:nvPr>
        </p:nvSpPr>
        <p:spPr/>
        <p:txBody>
          <a:bodyPr/>
          <a:lstStyle/>
          <a:p>
            <a:r>
              <a:rPr lang="en-US" dirty="0"/>
              <a:t>Mr. </a:t>
            </a:r>
            <a:r>
              <a:rPr lang="en-US" dirty="0" err="1"/>
              <a:t>Ticulous</a:t>
            </a:r>
            <a:r>
              <a:rPr lang="en-US" dirty="0"/>
              <a:t> returns for his 23</a:t>
            </a:r>
            <a:r>
              <a:rPr lang="en-US" baseline="30000" dirty="0"/>
              <a:t>rd</a:t>
            </a:r>
            <a:r>
              <a:rPr lang="en-US" dirty="0"/>
              <a:t> postoperative refraction, 6 months following his first cataract extraction. He complains of decreased visual acuity in his pseudophakic eye. Best corrected visual acuity has dropped from 20/25 to 20/40. He also notes glare. How do you proceed?</a:t>
            </a:r>
          </a:p>
        </p:txBody>
      </p:sp>
    </p:spTree>
    <p:extLst>
      <p:ext uri="{BB962C8B-B14F-4D97-AF65-F5344CB8AC3E}">
        <p14:creationId xmlns:p14="http://schemas.microsoft.com/office/powerpoint/2010/main" val="1395193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557072"/>
            <a:ext cx="8686800" cy="4300927"/>
          </a:xfrm>
        </p:spPr>
        <p:txBody>
          <a:bodyPr>
            <a:normAutofit fontScale="85000" lnSpcReduction="20000"/>
          </a:bodyPr>
          <a:lstStyle/>
          <a:p>
            <a:pPr marL="457200" indent="-457200">
              <a:buFont typeface="+mj-lt"/>
              <a:buAutoNum type="arabicPeriod"/>
            </a:pPr>
            <a:r>
              <a:rPr lang="en-US" dirty="0"/>
              <a:t>Recheck the refraction, and check pinhole acuity with best correction in place</a:t>
            </a:r>
          </a:p>
          <a:p>
            <a:pPr marL="457200" indent="-457200">
              <a:buFont typeface="+mj-lt"/>
              <a:buAutoNum type="arabicPeriod"/>
            </a:pPr>
            <a:r>
              <a:rPr lang="en-US" dirty="0"/>
              <a:t>Look at the IOL position before dilating the pupil</a:t>
            </a:r>
          </a:p>
          <a:p>
            <a:pPr marL="800100" lvl="1" indent="-457200">
              <a:buFont typeface="+mj-lt"/>
              <a:buAutoNum type="arabicPeriod"/>
            </a:pPr>
            <a:r>
              <a:rPr lang="en-US" dirty="0"/>
              <a:t>Are there possible sources of glare visible? (IOL defects, a centration hole, or an IOL edge)</a:t>
            </a:r>
          </a:p>
          <a:p>
            <a:pPr marL="457200" indent="-457200">
              <a:buFont typeface="+mj-lt"/>
              <a:buAutoNum type="arabicPeriod"/>
            </a:pPr>
            <a:r>
              <a:rPr lang="en-US" dirty="0"/>
              <a:t>Is there a PCO? Corneal decompensation?</a:t>
            </a:r>
          </a:p>
          <a:p>
            <a:pPr marL="457200" indent="-457200">
              <a:buFont typeface="+mj-lt"/>
              <a:buAutoNum type="arabicPeriod"/>
            </a:pPr>
            <a:r>
              <a:rPr lang="en-US" dirty="0"/>
              <a:t>Any anterior segment opacities to acuity </a:t>
            </a:r>
          </a:p>
          <a:p>
            <a:pPr marL="457200" indent="-457200">
              <a:buFont typeface="+mj-lt"/>
              <a:buAutoNum type="arabicPeriod"/>
            </a:pPr>
            <a:r>
              <a:rPr lang="en-US" dirty="0"/>
              <a:t>Evaluate the </a:t>
            </a:r>
            <a:r>
              <a:rPr lang="en-US" dirty="0" err="1"/>
              <a:t>retinoscopic</a:t>
            </a:r>
            <a:r>
              <a:rPr lang="en-US" dirty="0"/>
              <a:t> reflex to </a:t>
            </a:r>
            <a:r>
              <a:rPr lang="en-US" dirty="0" err="1"/>
              <a:t>identift</a:t>
            </a:r>
            <a:r>
              <a:rPr lang="en-US" dirty="0"/>
              <a:t> any irregularities or opacities in the media</a:t>
            </a:r>
          </a:p>
          <a:p>
            <a:pPr marL="457200" indent="-457200">
              <a:buFont typeface="+mj-lt"/>
              <a:buAutoNum type="arabicPeriod"/>
            </a:pPr>
            <a:r>
              <a:rPr lang="en-US" dirty="0"/>
              <a:t>Dilate the pupil and look again at the IOL and posterior capsule</a:t>
            </a:r>
          </a:p>
          <a:p>
            <a:pPr marL="457200" indent="-457200">
              <a:buFont typeface="+mj-lt"/>
              <a:buAutoNum type="arabicPeriod"/>
            </a:pPr>
            <a:r>
              <a:rPr lang="en-US" dirty="0"/>
              <a:t>If the front of the eye cant explain the decrease in acuity, direct your attention to the retina and beyond. </a:t>
            </a:r>
          </a:p>
        </p:txBody>
      </p:sp>
    </p:spTree>
    <p:extLst>
      <p:ext uri="{BB962C8B-B14F-4D97-AF65-F5344CB8AC3E}">
        <p14:creationId xmlns:p14="http://schemas.microsoft.com/office/powerpoint/2010/main" val="19397072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3475"/>
            <a:ext cx="8229600" cy="1143000"/>
          </a:xfrm>
        </p:spPr>
        <p:txBody>
          <a:bodyPr/>
          <a:lstStyle/>
          <a:p>
            <a:r>
              <a:rPr lang="en-US" dirty="0"/>
              <a:t>Optical Considerations in </a:t>
            </a:r>
            <a:r>
              <a:rPr lang="en-US" dirty="0" err="1"/>
              <a:t>Keratorefractive</a:t>
            </a:r>
            <a:r>
              <a:rPr lang="en-US" dirty="0"/>
              <a:t> Surgery</a:t>
            </a:r>
            <a:br>
              <a:rPr lang="en-US" dirty="0"/>
            </a:br>
            <a:endParaRPr lang="en-US" dirty="0"/>
          </a:p>
        </p:txBody>
      </p:sp>
      <p:sp>
        <p:nvSpPr>
          <p:cNvPr id="3" name="Content Placeholder 2"/>
          <p:cNvSpPr>
            <a:spLocks noGrp="1"/>
          </p:cNvSpPr>
          <p:nvPr>
            <p:ph idx="1"/>
          </p:nvPr>
        </p:nvSpPr>
        <p:spPr/>
        <p:txBody>
          <a:bodyPr/>
          <a:lstStyle/>
          <a:p>
            <a:r>
              <a:rPr lang="en-US" dirty="0"/>
              <a:t>Corneal Shape:</a:t>
            </a:r>
          </a:p>
          <a:p>
            <a:pPr lvl="1"/>
            <a:r>
              <a:rPr lang="en-US" dirty="0" err="1"/>
              <a:t>keratorefractive</a:t>
            </a:r>
            <a:r>
              <a:rPr lang="en-US" dirty="0"/>
              <a:t> surgery for </a:t>
            </a:r>
            <a:r>
              <a:rPr lang="en-US" b="1" dirty="0"/>
              <a:t>myopia</a:t>
            </a:r>
            <a:r>
              <a:rPr lang="en-US" dirty="0"/>
              <a:t> reduces spherical refractive error and regular astigmatism, but it </a:t>
            </a:r>
            <a:r>
              <a:rPr lang="en-US" b="1" dirty="0"/>
              <a:t>increases spherical aberration </a:t>
            </a:r>
            <a:r>
              <a:rPr lang="en-US" dirty="0"/>
              <a:t>and </a:t>
            </a:r>
            <a:r>
              <a:rPr lang="en-US" b="1" dirty="0"/>
              <a:t>irregular astigmatism </a:t>
            </a:r>
          </a:p>
          <a:p>
            <a:pPr lvl="1"/>
            <a:endParaRPr lang="en-US" b="1" dirty="0"/>
          </a:p>
          <a:p>
            <a:pPr lvl="1"/>
            <a:r>
              <a:rPr lang="en-US" dirty="0" err="1"/>
              <a:t>keratorefractive</a:t>
            </a:r>
            <a:r>
              <a:rPr lang="en-US" dirty="0"/>
              <a:t> surgery moves the location of the best focus closer to the retina but makes the focus less stigmatic. Such </a:t>
            </a:r>
            <a:r>
              <a:rPr lang="en-US" b="1" dirty="0"/>
              <a:t>irregular astigmatism </a:t>
            </a:r>
            <a:r>
              <a:rPr lang="en-US" dirty="0"/>
              <a:t>is what underlies many visual complaints after refractive surgery. </a:t>
            </a:r>
            <a:endParaRPr lang="en-US" b="1" dirty="0"/>
          </a:p>
        </p:txBody>
      </p:sp>
    </p:spTree>
    <p:extLst>
      <p:ext uri="{BB962C8B-B14F-4D97-AF65-F5344CB8AC3E}">
        <p14:creationId xmlns:p14="http://schemas.microsoft.com/office/powerpoint/2010/main" val="25621752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5949"/>
            <a:ext cx="8229600" cy="1143000"/>
          </a:xfrm>
        </p:spPr>
        <p:txBody>
          <a:bodyPr/>
          <a:lstStyle/>
          <a:p>
            <a:r>
              <a:rPr lang="en-US" dirty="0"/>
              <a:t>Optical Considerations in </a:t>
            </a:r>
            <a:r>
              <a:rPr lang="en-US" dirty="0" err="1"/>
              <a:t>Keratorefractive</a:t>
            </a:r>
            <a:r>
              <a:rPr lang="en-US" dirty="0"/>
              <a:t> Surgery</a:t>
            </a:r>
            <a:br>
              <a:rPr lang="en-US" dirty="0"/>
            </a:br>
            <a:endParaRPr lang="en-US" dirty="0"/>
          </a:p>
        </p:txBody>
      </p:sp>
      <p:sp>
        <p:nvSpPr>
          <p:cNvPr id="3" name="Content Placeholder 2"/>
          <p:cNvSpPr>
            <a:spLocks noGrp="1"/>
          </p:cNvSpPr>
          <p:nvPr>
            <p:ph idx="1"/>
          </p:nvPr>
        </p:nvSpPr>
        <p:spPr>
          <a:xfrm>
            <a:off x="457200" y="2770094"/>
            <a:ext cx="8415279" cy="3814254"/>
          </a:xfrm>
        </p:spPr>
        <p:txBody>
          <a:bodyPr>
            <a:normAutofit/>
          </a:bodyPr>
          <a:lstStyle/>
          <a:p>
            <a:r>
              <a:rPr lang="en-US" dirty="0"/>
              <a:t>Ablative procedures, incisional procedures, and </a:t>
            </a:r>
            <a:r>
              <a:rPr lang="en-US" dirty="0" err="1"/>
              <a:t>intracorneal</a:t>
            </a:r>
            <a:r>
              <a:rPr lang="en-US" dirty="0"/>
              <a:t> rings </a:t>
            </a:r>
            <a:r>
              <a:rPr lang="en-US" i="1" dirty="0"/>
              <a:t>change the natural shape of the cornea </a:t>
            </a:r>
            <a:r>
              <a:rPr lang="en-US" dirty="0"/>
              <a:t>to reduce refractive error. </a:t>
            </a:r>
          </a:p>
          <a:p>
            <a:r>
              <a:rPr lang="en-US" dirty="0" err="1"/>
              <a:t>Keratometry</a:t>
            </a:r>
            <a:r>
              <a:rPr lang="en-US" dirty="0"/>
              <a:t> readings before </a:t>
            </a:r>
            <a:r>
              <a:rPr lang="en-US" dirty="0" err="1"/>
              <a:t>keratorefractive</a:t>
            </a:r>
            <a:r>
              <a:rPr lang="en-US" dirty="0"/>
              <a:t> surgery typically range from 38.0 D to 48.0 D </a:t>
            </a:r>
          </a:p>
          <a:p>
            <a:r>
              <a:rPr lang="en-US" dirty="0"/>
              <a:t>avoid changes that may result in </a:t>
            </a:r>
            <a:r>
              <a:rPr lang="en-US" b="1" dirty="0"/>
              <a:t>excessively flat (&lt;33.0 D) </a:t>
            </a:r>
            <a:r>
              <a:rPr lang="en-US" dirty="0"/>
              <a:t>or </a:t>
            </a:r>
            <a:r>
              <a:rPr lang="en-US" b="1" dirty="0"/>
              <a:t>excessively steep (&gt;50.0 D) </a:t>
            </a:r>
            <a:r>
              <a:rPr lang="en-US" dirty="0"/>
              <a:t>corneal powers </a:t>
            </a:r>
          </a:p>
          <a:p>
            <a:r>
              <a:rPr lang="en-US" dirty="0"/>
              <a:t>A 0.8 D change in </a:t>
            </a:r>
            <a:r>
              <a:rPr lang="en-US" dirty="0" err="1"/>
              <a:t>keratometry</a:t>
            </a:r>
            <a:r>
              <a:rPr lang="en-US" dirty="0"/>
              <a:t> value </a:t>
            </a:r>
            <a:r>
              <a:rPr lang="en-US" i="1" dirty="0"/>
              <a:t>(K)</a:t>
            </a:r>
            <a:r>
              <a:rPr lang="en-US" dirty="0"/>
              <a:t> corresponds to approximately a 1.00 D change of refraction </a:t>
            </a:r>
          </a:p>
        </p:txBody>
      </p:sp>
    </p:spTree>
    <p:extLst>
      <p:ext uri="{BB962C8B-B14F-4D97-AF65-F5344CB8AC3E}">
        <p14:creationId xmlns:p14="http://schemas.microsoft.com/office/powerpoint/2010/main" val="41376749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9372"/>
            <a:ext cx="8229600" cy="1143000"/>
          </a:xfrm>
        </p:spPr>
        <p:txBody>
          <a:bodyPr/>
          <a:lstStyle/>
          <a:p>
            <a:r>
              <a:rPr lang="en-US" dirty="0"/>
              <a:t>Optical Considerations in </a:t>
            </a:r>
            <a:r>
              <a:rPr lang="en-US" dirty="0" err="1"/>
              <a:t>Keratorefractive</a:t>
            </a:r>
            <a:r>
              <a:rPr lang="en-US" dirty="0"/>
              <a:t> Surgery</a:t>
            </a:r>
            <a:br>
              <a:rPr lang="en-US" dirty="0"/>
            </a:br>
            <a:endParaRPr lang="en-US" dirty="0"/>
          </a:p>
        </p:txBody>
      </p:sp>
      <p:sp>
        <p:nvSpPr>
          <p:cNvPr id="3" name="Content Placeholder 2"/>
          <p:cNvSpPr>
            <a:spLocks noGrp="1"/>
          </p:cNvSpPr>
          <p:nvPr>
            <p:ph idx="1"/>
          </p:nvPr>
        </p:nvSpPr>
        <p:spPr>
          <a:xfrm>
            <a:off x="457200" y="2573578"/>
            <a:ext cx="8465406" cy="3910501"/>
          </a:xfrm>
        </p:spPr>
        <p:txBody>
          <a:bodyPr>
            <a:normAutofit fontScale="92500"/>
          </a:bodyPr>
          <a:lstStyle/>
          <a:p>
            <a:r>
              <a:rPr lang="en-US" dirty="0"/>
              <a:t>The anterior corneal surface produces most of the eye’s refractive power. </a:t>
            </a:r>
          </a:p>
          <a:p>
            <a:r>
              <a:rPr lang="en-US" dirty="0"/>
              <a:t>In the Gullstrand model eye, the anterior corneal surface has a power of +48.8 D and the posterior corneal surface has a power of –5.8 D, so the overall corneal refractive power is +43.0 D </a:t>
            </a:r>
          </a:p>
          <a:p>
            <a:r>
              <a:rPr lang="en-US" dirty="0"/>
              <a:t>standard corneal topography instruments and </a:t>
            </a:r>
            <a:r>
              <a:rPr lang="en-US" dirty="0" err="1"/>
              <a:t>keratometers</a:t>
            </a:r>
            <a:r>
              <a:rPr lang="en-US" dirty="0"/>
              <a:t> </a:t>
            </a:r>
            <a:r>
              <a:rPr lang="en-US" b="1" dirty="0"/>
              <a:t>do not assess the posterior corneal surface </a:t>
            </a:r>
            <a:r>
              <a:rPr lang="mr-IN" b="1" dirty="0"/>
              <a:t>–</a:t>
            </a:r>
            <a:r>
              <a:rPr lang="en-US" b="1" dirty="0"/>
              <a:t> </a:t>
            </a:r>
            <a:r>
              <a:rPr lang="en-US" dirty="0"/>
              <a:t>therefore are said to do not measure corneal power precisely</a:t>
            </a:r>
          </a:p>
          <a:p>
            <a:pPr lvl="1"/>
            <a:r>
              <a:rPr lang="en-US" dirty="0"/>
              <a:t>They estimate total corneal power by assuming a constant relationship between the anterior and posterior corneal surfaces </a:t>
            </a:r>
          </a:p>
          <a:p>
            <a:pPr lvl="1"/>
            <a:r>
              <a:rPr lang="en-US" dirty="0"/>
              <a:t>This constancy is disrupted by </a:t>
            </a:r>
            <a:r>
              <a:rPr lang="en-US" dirty="0" err="1"/>
              <a:t>keratorefractive</a:t>
            </a:r>
            <a:r>
              <a:rPr lang="en-US" dirty="0"/>
              <a:t> surgery </a:t>
            </a:r>
            <a:endParaRPr lang="en-US" b="1" dirty="0"/>
          </a:p>
        </p:txBody>
      </p:sp>
    </p:spTree>
    <p:extLst>
      <p:ext uri="{BB962C8B-B14F-4D97-AF65-F5344CB8AC3E}">
        <p14:creationId xmlns:p14="http://schemas.microsoft.com/office/powerpoint/2010/main" val="10964184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2-26 at 10.16.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07"/>
            <a:ext cx="9144000" cy="6842993"/>
          </a:xfrm>
          <a:prstGeom prst="rect">
            <a:avLst/>
          </a:prstGeom>
        </p:spPr>
      </p:pic>
    </p:spTree>
    <p:extLst>
      <p:ext uri="{BB962C8B-B14F-4D97-AF65-F5344CB8AC3E}">
        <p14:creationId xmlns:p14="http://schemas.microsoft.com/office/powerpoint/2010/main" val="1416817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238"/>
            <a:ext cx="8229600" cy="1143000"/>
          </a:xfrm>
        </p:spPr>
        <p:txBody>
          <a:bodyPr/>
          <a:lstStyle/>
          <a:p>
            <a:r>
              <a:rPr lang="en-US" dirty="0"/>
              <a:t>Optical considerations for intraocular lenses</a:t>
            </a:r>
            <a:br>
              <a:rPr lang="en-US" dirty="0"/>
            </a:br>
            <a:endParaRPr lang="en-US" dirty="0"/>
          </a:p>
        </p:txBody>
      </p:sp>
      <p:sp>
        <p:nvSpPr>
          <p:cNvPr id="3" name="Content Placeholder 2"/>
          <p:cNvSpPr>
            <a:spLocks noGrp="1"/>
          </p:cNvSpPr>
          <p:nvPr>
            <p:ph idx="1"/>
          </p:nvPr>
        </p:nvSpPr>
        <p:spPr/>
        <p:txBody>
          <a:bodyPr/>
          <a:lstStyle/>
          <a:p>
            <a:r>
              <a:rPr lang="en-US" dirty="0"/>
              <a:t>Intraocular lens power calculation </a:t>
            </a:r>
          </a:p>
          <a:p>
            <a:pPr lvl="1"/>
            <a:r>
              <a:rPr lang="en-US" i="1" dirty="0"/>
              <a:t>Theoretic </a:t>
            </a:r>
            <a:r>
              <a:rPr lang="en-US" dirty="0"/>
              <a:t>formulas are derived from optical principles and use assumed dimensions for certain parts of the eye (</a:t>
            </a:r>
            <a:r>
              <a:rPr lang="en-US" dirty="0" err="1"/>
              <a:t>eg</a:t>
            </a:r>
            <a:r>
              <a:rPr lang="en-US" dirty="0"/>
              <a:t>. </a:t>
            </a:r>
            <a:r>
              <a:rPr lang="en-US" dirty="0" err="1"/>
              <a:t>Binkhorst</a:t>
            </a:r>
            <a:r>
              <a:rPr lang="en-US" dirty="0"/>
              <a:t>, </a:t>
            </a:r>
            <a:r>
              <a:rPr lang="en-US" dirty="0" err="1"/>
              <a:t>Colenbrander</a:t>
            </a:r>
            <a:r>
              <a:rPr lang="en-US" dirty="0"/>
              <a:t>)</a:t>
            </a:r>
          </a:p>
          <a:p>
            <a:pPr lvl="1"/>
            <a:r>
              <a:rPr lang="en-US" i="1" dirty="0"/>
              <a:t>Empiric </a:t>
            </a:r>
            <a:r>
              <a:rPr lang="en-US" dirty="0"/>
              <a:t>formula are derived by regression analysis from clinical results. A mathematical relationship between </a:t>
            </a:r>
          </a:p>
          <a:p>
            <a:pPr lvl="2"/>
            <a:r>
              <a:rPr lang="en-US" dirty="0"/>
              <a:t>Corneal curvature</a:t>
            </a:r>
          </a:p>
          <a:p>
            <a:pPr lvl="2"/>
            <a:r>
              <a:rPr lang="en-US" dirty="0"/>
              <a:t>Axial length</a:t>
            </a:r>
          </a:p>
          <a:p>
            <a:pPr lvl="2"/>
            <a:r>
              <a:rPr lang="en-US" dirty="0"/>
              <a:t>Intraocular lens power can be derived (</a:t>
            </a:r>
            <a:r>
              <a:rPr lang="en-US" dirty="0" err="1"/>
              <a:t>eg</a:t>
            </a:r>
            <a:r>
              <a:rPr lang="en-US" dirty="0"/>
              <a:t>. SRK)</a:t>
            </a:r>
          </a:p>
        </p:txBody>
      </p:sp>
    </p:spTree>
    <p:extLst>
      <p:ext uri="{BB962C8B-B14F-4D97-AF65-F5344CB8AC3E}">
        <p14:creationId xmlns:p14="http://schemas.microsoft.com/office/powerpoint/2010/main" val="2489662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5814"/>
            <a:ext cx="8229600" cy="1143000"/>
          </a:xfrm>
        </p:spPr>
        <p:txBody>
          <a:bodyPr/>
          <a:lstStyle/>
          <a:p>
            <a:r>
              <a:rPr lang="en-US" dirty="0"/>
              <a:t>Optical Considerations in </a:t>
            </a:r>
            <a:r>
              <a:rPr lang="en-US" dirty="0" err="1"/>
              <a:t>Keratorefractive</a:t>
            </a:r>
            <a:r>
              <a:rPr lang="en-US" dirty="0"/>
              <a:t> Surgery</a:t>
            </a:r>
            <a:br>
              <a:rPr lang="en-US" dirty="0"/>
            </a:br>
            <a:endParaRPr lang="en-US" dirty="0"/>
          </a:p>
        </p:txBody>
      </p:sp>
      <p:sp>
        <p:nvSpPr>
          <p:cNvPr id="3" name="Content Placeholder 2"/>
          <p:cNvSpPr>
            <a:spLocks noGrp="1"/>
          </p:cNvSpPr>
          <p:nvPr>
            <p:ph idx="1"/>
          </p:nvPr>
        </p:nvSpPr>
        <p:spPr>
          <a:xfrm>
            <a:off x="618233" y="2306194"/>
            <a:ext cx="8387918" cy="4094328"/>
          </a:xfrm>
        </p:spPr>
        <p:txBody>
          <a:bodyPr>
            <a:normAutofit/>
          </a:bodyPr>
          <a:lstStyle/>
          <a:p>
            <a:r>
              <a:rPr lang="en-US" dirty="0"/>
              <a:t>For example, after </a:t>
            </a:r>
            <a:r>
              <a:rPr lang="en-US" b="1" dirty="0"/>
              <a:t>myopic excimer surgery</a:t>
            </a:r>
            <a:r>
              <a:rPr lang="en-US" dirty="0"/>
              <a:t>, the anterior corneal curvature is</a:t>
            </a:r>
            <a:r>
              <a:rPr lang="en-US" b="1" dirty="0"/>
              <a:t> flattened</a:t>
            </a:r>
            <a:r>
              <a:rPr lang="en-US" dirty="0"/>
              <a:t>. </a:t>
            </a:r>
          </a:p>
          <a:p>
            <a:r>
              <a:rPr lang="en-US" dirty="0"/>
              <a:t>posterior corneal surface remains unchanged or slightly steeper than the preoperative posterior corneal curvature, </a:t>
            </a:r>
            <a:r>
              <a:rPr lang="en-US" b="1" dirty="0"/>
              <a:t>increasing its negative power</a:t>
            </a:r>
            <a:r>
              <a:rPr lang="en-US" dirty="0"/>
              <a:t>.</a:t>
            </a:r>
          </a:p>
          <a:p>
            <a:pPr lvl="1"/>
            <a:r>
              <a:rPr lang="en-US" dirty="0"/>
              <a:t> due to reduction in corneal </a:t>
            </a:r>
            <a:r>
              <a:rPr lang="en-US" dirty="0" err="1"/>
              <a:t>pachymetry</a:t>
            </a:r>
            <a:r>
              <a:rPr lang="en-US" dirty="0"/>
              <a:t> and weakening of the cornea</a:t>
            </a:r>
          </a:p>
          <a:p>
            <a:r>
              <a:rPr lang="en-US" dirty="0"/>
              <a:t>The decrease in positive anterior corneal power and the (minimal) increase in negative posterior corneal power cause an </a:t>
            </a:r>
            <a:r>
              <a:rPr lang="en-US" b="1" dirty="0"/>
              <a:t>increase</a:t>
            </a:r>
            <a:r>
              <a:rPr lang="en-US" dirty="0"/>
              <a:t> in the relative contribution to the </a:t>
            </a:r>
            <a:r>
              <a:rPr lang="en-US" b="1" dirty="0"/>
              <a:t>overall corneal refractive power </a:t>
            </a:r>
            <a:r>
              <a:rPr lang="en-US" dirty="0"/>
              <a:t>of the </a:t>
            </a:r>
            <a:r>
              <a:rPr lang="en-US" b="1" dirty="0"/>
              <a:t>posterior surface</a:t>
            </a:r>
            <a:r>
              <a:rPr lang="en-US" dirty="0"/>
              <a:t>.</a:t>
            </a:r>
          </a:p>
          <a:p>
            <a:endParaRPr lang="en-US" dirty="0"/>
          </a:p>
        </p:txBody>
      </p:sp>
    </p:spTree>
    <p:extLst>
      <p:ext uri="{BB962C8B-B14F-4D97-AF65-F5344CB8AC3E}">
        <p14:creationId xmlns:p14="http://schemas.microsoft.com/office/powerpoint/2010/main" val="34099161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9507"/>
            <a:ext cx="8229600" cy="1143000"/>
          </a:xfrm>
        </p:spPr>
        <p:txBody>
          <a:bodyPr/>
          <a:lstStyle/>
          <a:p>
            <a:r>
              <a:rPr lang="en-US" dirty="0"/>
              <a:t>Optical Considerations in </a:t>
            </a:r>
            <a:r>
              <a:rPr lang="en-US" dirty="0" err="1"/>
              <a:t>Keratorefractive</a:t>
            </a:r>
            <a:r>
              <a:rPr lang="en-US" dirty="0"/>
              <a:t> Surgery</a:t>
            </a:r>
            <a:br>
              <a:rPr lang="en-US" dirty="0"/>
            </a:br>
            <a:endParaRPr lang="en-US" dirty="0"/>
          </a:p>
        </p:txBody>
      </p:sp>
      <p:sp>
        <p:nvSpPr>
          <p:cNvPr id="3" name="Content Placeholder 2"/>
          <p:cNvSpPr>
            <a:spLocks noGrp="1"/>
          </p:cNvSpPr>
          <p:nvPr>
            <p:ph idx="1"/>
          </p:nvPr>
        </p:nvSpPr>
        <p:spPr>
          <a:xfrm>
            <a:off x="457200" y="2770094"/>
            <a:ext cx="8548951" cy="3429889"/>
          </a:xfrm>
        </p:spPr>
        <p:txBody>
          <a:bodyPr>
            <a:normAutofit/>
          </a:bodyPr>
          <a:lstStyle/>
          <a:p>
            <a:r>
              <a:rPr lang="en-US" dirty="0"/>
              <a:t>An ideal LASIK ablation or PRK </a:t>
            </a:r>
            <a:r>
              <a:rPr lang="en-US" b="1" dirty="0"/>
              <a:t>removes</a:t>
            </a:r>
            <a:r>
              <a:rPr lang="en-US" dirty="0"/>
              <a:t>:</a:t>
            </a:r>
          </a:p>
          <a:p>
            <a:pPr lvl="1"/>
            <a:r>
              <a:rPr lang="en-US" dirty="0"/>
              <a:t>a </a:t>
            </a:r>
            <a:r>
              <a:rPr lang="en-US" b="1" dirty="0"/>
              <a:t>convex positive meniscus </a:t>
            </a:r>
            <a:r>
              <a:rPr lang="en-US" dirty="0"/>
              <a:t>in corrections of </a:t>
            </a:r>
            <a:r>
              <a:rPr lang="en-US" b="1" dirty="0"/>
              <a:t>myopia </a:t>
            </a:r>
          </a:p>
          <a:p>
            <a:pPr lvl="1"/>
            <a:r>
              <a:rPr lang="en-US" dirty="0"/>
              <a:t>a </a:t>
            </a:r>
            <a:r>
              <a:rPr lang="en-US" b="1" dirty="0"/>
              <a:t>concave positive meniscus</a:t>
            </a:r>
            <a:r>
              <a:rPr lang="en-US" dirty="0"/>
              <a:t> in simple corrections of </a:t>
            </a:r>
            <a:r>
              <a:rPr lang="en-US" b="1" dirty="0"/>
              <a:t>hyperopia </a:t>
            </a:r>
          </a:p>
          <a:p>
            <a:pPr lvl="1"/>
            <a:endParaRPr lang="en-US" dirty="0"/>
          </a:p>
          <a:p>
            <a:r>
              <a:rPr lang="en-US" dirty="0"/>
              <a:t>A </a:t>
            </a:r>
            <a:r>
              <a:rPr lang="en-US" b="1" dirty="0"/>
              <a:t>toric positive meniscus </a:t>
            </a:r>
            <a:r>
              <a:rPr lang="en-US" dirty="0"/>
              <a:t>is removed in corrections of astigmatism.</a:t>
            </a:r>
          </a:p>
          <a:p>
            <a:pPr lvl="1"/>
            <a:r>
              <a:rPr lang="en-US" dirty="0"/>
              <a:t> In toric corrections, the specific shape of the ablation depends on the spherical component of the refractive error.</a:t>
            </a:r>
          </a:p>
          <a:p>
            <a:endParaRPr lang="en-US" dirty="0"/>
          </a:p>
        </p:txBody>
      </p:sp>
    </p:spTree>
    <p:extLst>
      <p:ext uri="{BB962C8B-B14F-4D97-AF65-F5344CB8AC3E}">
        <p14:creationId xmlns:p14="http://schemas.microsoft.com/office/powerpoint/2010/main" val="27559022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10</a:t>
            </a:r>
          </a:p>
        </p:txBody>
      </p:sp>
      <p:sp>
        <p:nvSpPr>
          <p:cNvPr id="3" name="Content Placeholder 2"/>
          <p:cNvSpPr>
            <a:spLocks noGrp="1"/>
          </p:cNvSpPr>
          <p:nvPr>
            <p:ph idx="1"/>
          </p:nvPr>
        </p:nvSpPr>
        <p:spPr/>
        <p:txBody>
          <a:bodyPr/>
          <a:lstStyle/>
          <a:p>
            <a:r>
              <a:rPr lang="en-US" dirty="0"/>
              <a:t>What is the Optic Power of the anterior corneal surface?</a:t>
            </a:r>
          </a:p>
          <a:p>
            <a:pPr marL="457200" indent="-457200">
              <a:buFont typeface="+mj-lt"/>
              <a:buAutoNum type="alphaUcPeriod"/>
            </a:pPr>
            <a:r>
              <a:rPr lang="en-US" dirty="0"/>
              <a:t>42D</a:t>
            </a:r>
          </a:p>
          <a:p>
            <a:pPr marL="457200" indent="-457200">
              <a:buFont typeface="+mj-lt"/>
              <a:buAutoNum type="alphaUcPeriod"/>
            </a:pPr>
            <a:r>
              <a:rPr lang="en-US" dirty="0"/>
              <a:t>44D</a:t>
            </a:r>
          </a:p>
          <a:p>
            <a:pPr marL="457200" indent="-457200">
              <a:buFont typeface="+mj-lt"/>
              <a:buAutoNum type="alphaUcPeriod"/>
            </a:pPr>
            <a:r>
              <a:rPr lang="en-US" dirty="0"/>
              <a:t>46D</a:t>
            </a:r>
          </a:p>
          <a:p>
            <a:pPr marL="457200" indent="-457200">
              <a:buFont typeface="+mj-lt"/>
              <a:buAutoNum type="alphaUcPeriod"/>
            </a:pPr>
            <a:r>
              <a:rPr lang="en-US" dirty="0"/>
              <a:t>48D</a:t>
            </a:r>
          </a:p>
        </p:txBody>
      </p:sp>
    </p:spTree>
    <p:extLst>
      <p:ext uri="{BB962C8B-B14F-4D97-AF65-F5344CB8AC3E}">
        <p14:creationId xmlns:p14="http://schemas.microsoft.com/office/powerpoint/2010/main" val="30165191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10</a:t>
            </a:r>
          </a:p>
        </p:txBody>
      </p:sp>
      <p:sp>
        <p:nvSpPr>
          <p:cNvPr id="3" name="Content Placeholder 2"/>
          <p:cNvSpPr>
            <a:spLocks noGrp="1"/>
          </p:cNvSpPr>
          <p:nvPr>
            <p:ph idx="1"/>
          </p:nvPr>
        </p:nvSpPr>
        <p:spPr>
          <a:xfrm>
            <a:off x="423332" y="2543959"/>
            <a:ext cx="8263468" cy="4087906"/>
          </a:xfrm>
        </p:spPr>
        <p:txBody>
          <a:bodyPr>
            <a:normAutofit fontScale="92500" lnSpcReduction="10000"/>
          </a:bodyPr>
          <a:lstStyle/>
          <a:p>
            <a:r>
              <a:rPr lang="en-US" dirty="0"/>
              <a:t>What is the Optic Power of the anterior corneal surface?</a:t>
            </a:r>
          </a:p>
          <a:p>
            <a:pPr marL="457200" indent="-457200">
              <a:buFont typeface="+mj-lt"/>
              <a:buAutoNum type="alphaUcPeriod"/>
            </a:pPr>
            <a:r>
              <a:rPr lang="en-US" dirty="0"/>
              <a:t>42D</a:t>
            </a:r>
          </a:p>
          <a:p>
            <a:pPr marL="457200" indent="-457200">
              <a:buFont typeface="+mj-lt"/>
              <a:buAutoNum type="alphaUcPeriod"/>
            </a:pPr>
            <a:r>
              <a:rPr lang="en-US" dirty="0"/>
              <a:t>44D</a:t>
            </a:r>
          </a:p>
          <a:p>
            <a:pPr marL="457200" indent="-457200">
              <a:buFont typeface="+mj-lt"/>
              <a:buAutoNum type="alphaUcPeriod"/>
            </a:pPr>
            <a:r>
              <a:rPr lang="en-US" dirty="0"/>
              <a:t>46D</a:t>
            </a:r>
          </a:p>
          <a:p>
            <a:pPr marL="457200" indent="-457200">
              <a:buFont typeface="+mj-lt"/>
              <a:buAutoNum type="alphaUcPeriod"/>
            </a:pPr>
            <a:r>
              <a:rPr lang="en-US" b="1" dirty="0"/>
              <a:t>48D</a:t>
            </a:r>
          </a:p>
          <a:p>
            <a:pPr marL="0" indent="0">
              <a:buNone/>
            </a:pPr>
            <a:r>
              <a:rPr lang="en-US" b="1" dirty="0"/>
              <a:t>The anterior corneal surface has a dioptric power of 48D. </a:t>
            </a:r>
          </a:p>
          <a:p>
            <a:pPr marL="0" indent="0">
              <a:buNone/>
            </a:pPr>
            <a:r>
              <a:rPr lang="en-US" b="1" dirty="0"/>
              <a:t>The posterior corneal surface has a dioptric power of -5.8D</a:t>
            </a:r>
          </a:p>
          <a:p>
            <a:pPr marL="0" indent="0">
              <a:buNone/>
            </a:pPr>
            <a:r>
              <a:rPr lang="en-US" b="1" dirty="0"/>
              <a:t>Therefore the average Dioptric power is around 43 D</a:t>
            </a:r>
          </a:p>
        </p:txBody>
      </p:sp>
    </p:spTree>
    <p:extLst>
      <p:ext uri="{BB962C8B-B14F-4D97-AF65-F5344CB8AC3E}">
        <p14:creationId xmlns:p14="http://schemas.microsoft.com/office/powerpoint/2010/main" val="21629976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Angle </a:t>
            </a:r>
            <a:br>
              <a:rPr lang="en-US" dirty="0"/>
            </a:br>
            <a:r>
              <a:rPr lang="en-US" dirty="0"/>
              <a:t>Kappa</a:t>
            </a:r>
          </a:p>
        </p:txBody>
      </p:sp>
      <p:sp>
        <p:nvSpPr>
          <p:cNvPr id="3" name="Content Placeholder 2"/>
          <p:cNvSpPr>
            <a:spLocks noGrp="1"/>
          </p:cNvSpPr>
          <p:nvPr>
            <p:ph idx="1"/>
          </p:nvPr>
        </p:nvSpPr>
        <p:spPr/>
        <p:txBody>
          <a:bodyPr/>
          <a:lstStyle/>
          <a:p>
            <a:r>
              <a:rPr lang="en-US" dirty="0"/>
              <a:t>the </a:t>
            </a:r>
            <a:r>
              <a:rPr lang="en-US" b="1" dirty="0"/>
              <a:t>pupillary axis </a:t>
            </a:r>
            <a:r>
              <a:rPr lang="en-US" dirty="0"/>
              <a:t>is the imaginary line that is perpendicular to the corneal surface and passes through the midpoint of the entrance pupil. </a:t>
            </a:r>
          </a:p>
          <a:p>
            <a:r>
              <a:rPr lang="en-US" dirty="0"/>
              <a:t>The </a:t>
            </a:r>
            <a:r>
              <a:rPr lang="en-US" b="1" dirty="0"/>
              <a:t>visual axis</a:t>
            </a:r>
            <a:r>
              <a:rPr lang="en-US" dirty="0"/>
              <a:t> is the imaginary line that connects the point of fixation to the fovea. </a:t>
            </a:r>
          </a:p>
          <a:p>
            <a:r>
              <a:rPr lang="en-US" dirty="0"/>
              <a:t>The </a:t>
            </a:r>
            <a:r>
              <a:rPr lang="en-US" b="1" dirty="0"/>
              <a:t>angle kappa (</a:t>
            </a:r>
            <a:r>
              <a:rPr lang="en-US" b="1" dirty="0" err="1"/>
              <a:t>κ</a:t>
            </a:r>
            <a:r>
              <a:rPr lang="en-US" b="1" dirty="0"/>
              <a:t>) </a:t>
            </a:r>
            <a:r>
              <a:rPr lang="en-US" dirty="0"/>
              <a:t>is defined as the angle between the pupillary axis and the visual axis </a:t>
            </a:r>
          </a:p>
        </p:txBody>
      </p:sp>
      <p:pic>
        <p:nvPicPr>
          <p:cNvPr id="4" name="Picture 3" descr="Screen Shot 2018-02-26 at 5.44.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903" y="0"/>
            <a:ext cx="5564097" cy="2486560"/>
          </a:xfrm>
          <a:prstGeom prst="rect">
            <a:avLst/>
          </a:prstGeom>
        </p:spPr>
      </p:pic>
    </p:spTree>
    <p:extLst>
      <p:ext uri="{BB962C8B-B14F-4D97-AF65-F5344CB8AC3E}">
        <p14:creationId xmlns:p14="http://schemas.microsoft.com/office/powerpoint/2010/main" val="31197433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Angle Kappa</a:t>
            </a:r>
          </a:p>
        </p:txBody>
      </p:sp>
      <p:sp>
        <p:nvSpPr>
          <p:cNvPr id="3" name="Content Placeholder 2"/>
          <p:cNvSpPr>
            <a:spLocks noGrp="1"/>
          </p:cNvSpPr>
          <p:nvPr>
            <p:ph idx="1"/>
          </p:nvPr>
        </p:nvSpPr>
        <p:spPr>
          <a:xfrm>
            <a:off x="334180" y="2289482"/>
            <a:ext cx="8588426" cy="4294866"/>
          </a:xfrm>
        </p:spPr>
        <p:txBody>
          <a:bodyPr>
            <a:normAutofit fontScale="92500" lnSpcReduction="10000"/>
          </a:bodyPr>
          <a:lstStyle/>
          <a:p>
            <a:r>
              <a:rPr lang="en-US" dirty="0"/>
              <a:t>A </a:t>
            </a:r>
            <a:r>
              <a:rPr lang="en-US" b="1" dirty="0"/>
              <a:t>large angle kappa</a:t>
            </a:r>
            <a:r>
              <a:rPr lang="en-US" dirty="0"/>
              <a:t> results from a significant difference between the pupillary axis and the central corneal apex.</a:t>
            </a:r>
          </a:p>
          <a:p>
            <a:r>
              <a:rPr lang="en-US" dirty="0"/>
              <a:t>If the angle kappa is large, centering an excimer ablation over the geometric center of the cornea will effectively result in a </a:t>
            </a:r>
            <a:r>
              <a:rPr lang="en-US" b="1" dirty="0"/>
              <a:t>decentered ablation</a:t>
            </a:r>
            <a:r>
              <a:rPr lang="en-US" dirty="0"/>
              <a:t>. </a:t>
            </a:r>
          </a:p>
          <a:p>
            <a:pPr lvl="1"/>
            <a:r>
              <a:rPr lang="en-US" dirty="0"/>
              <a:t>problematic in a </a:t>
            </a:r>
            <a:r>
              <a:rPr lang="en-US" b="1" dirty="0"/>
              <a:t>hyperopic correction</a:t>
            </a:r>
            <a:r>
              <a:rPr lang="en-US" dirty="0"/>
              <a:t>, in which a large angle kappa can result in a refractively significant “second corneal apex,” causing </a:t>
            </a:r>
            <a:r>
              <a:rPr lang="en-US" b="1" dirty="0"/>
              <a:t>monocular diplopia </a:t>
            </a:r>
            <a:r>
              <a:rPr lang="en-US" dirty="0"/>
              <a:t>and </a:t>
            </a:r>
            <a:r>
              <a:rPr lang="en-US" b="1" dirty="0"/>
              <a:t>decreased quality of vision</a:t>
            </a:r>
            <a:r>
              <a:rPr lang="en-US" dirty="0"/>
              <a:t>. </a:t>
            </a:r>
          </a:p>
          <a:p>
            <a:r>
              <a:rPr lang="en-US" dirty="0"/>
              <a:t>A large angle kappa must be identified before surgery to reduce the likelihood of a poor visual outcome. </a:t>
            </a:r>
          </a:p>
          <a:p>
            <a:r>
              <a:rPr lang="en-US" dirty="0"/>
              <a:t>Ablation should be centered on the </a:t>
            </a:r>
            <a:r>
              <a:rPr lang="en-US" b="1" dirty="0"/>
              <a:t>corneal vertex</a:t>
            </a:r>
            <a:r>
              <a:rPr lang="en-US" dirty="0"/>
              <a:t> as opposed to the entrance </a:t>
            </a:r>
            <a:r>
              <a:rPr lang="en-US" b="1" dirty="0"/>
              <a:t>pupil center </a:t>
            </a:r>
            <a:r>
              <a:rPr lang="en-US" dirty="0"/>
              <a:t>to avoid decentered ablation</a:t>
            </a:r>
            <a:endParaRPr lang="en-US" b="1" dirty="0"/>
          </a:p>
          <a:p>
            <a:endParaRPr lang="en-US" dirty="0"/>
          </a:p>
        </p:txBody>
      </p:sp>
    </p:spTree>
    <p:extLst>
      <p:ext uri="{BB962C8B-B14F-4D97-AF65-F5344CB8AC3E}">
        <p14:creationId xmlns:p14="http://schemas.microsoft.com/office/powerpoint/2010/main" val="3221459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Irregular Astigmatism</a:t>
            </a:r>
          </a:p>
        </p:txBody>
      </p:sp>
      <p:sp>
        <p:nvSpPr>
          <p:cNvPr id="5" name="Content Placeholder 4"/>
          <p:cNvSpPr>
            <a:spLocks noGrp="1"/>
          </p:cNvSpPr>
          <p:nvPr>
            <p:ph idx="1"/>
          </p:nvPr>
        </p:nvSpPr>
        <p:spPr/>
        <p:txBody>
          <a:bodyPr>
            <a:normAutofit lnSpcReduction="10000"/>
          </a:bodyPr>
          <a:lstStyle/>
          <a:p>
            <a:r>
              <a:rPr lang="en-US" dirty="0"/>
              <a:t>Astigmatism where the principle meridians are </a:t>
            </a:r>
            <a:r>
              <a:rPr lang="en-US" b="1" dirty="0"/>
              <a:t>not 90 degrees apart</a:t>
            </a:r>
            <a:r>
              <a:rPr lang="en-US" dirty="0"/>
              <a:t> and associated with </a:t>
            </a:r>
            <a:r>
              <a:rPr lang="en-US" b="1" dirty="0"/>
              <a:t>loss of vision</a:t>
            </a:r>
            <a:endParaRPr lang="en-US" dirty="0"/>
          </a:p>
          <a:p>
            <a:r>
              <a:rPr lang="en-US" dirty="0"/>
              <a:t>Represents one of the most serious and frequent complications of corneal refractive surgery</a:t>
            </a:r>
          </a:p>
          <a:p>
            <a:r>
              <a:rPr lang="en-US" dirty="0"/>
              <a:t>Occurs when the </a:t>
            </a:r>
            <a:r>
              <a:rPr lang="en-US" b="1" dirty="0"/>
              <a:t>orientation</a:t>
            </a:r>
            <a:r>
              <a:rPr lang="en-US" dirty="0"/>
              <a:t> of the principal meridians changes </a:t>
            </a:r>
            <a:r>
              <a:rPr lang="en-US" b="1" dirty="0"/>
              <a:t>from one point to another across the pupil</a:t>
            </a:r>
            <a:r>
              <a:rPr lang="en-US" dirty="0"/>
              <a:t>, or when the </a:t>
            </a:r>
            <a:r>
              <a:rPr lang="en-US" b="1" dirty="0"/>
              <a:t>amount</a:t>
            </a:r>
            <a:r>
              <a:rPr lang="en-US" dirty="0"/>
              <a:t> of astigmatism changes from one point to another</a:t>
            </a:r>
          </a:p>
        </p:txBody>
      </p:sp>
    </p:spTree>
    <p:extLst>
      <p:ext uri="{BB962C8B-B14F-4D97-AF65-F5344CB8AC3E}">
        <p14:creationId xmlns:p14="http://schemas.microsoft.com/office/powerpoint/2010/main" val="37756468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Irregular Astigmatism</a:t>
            </a:r>
          </a:p>
        </p:txBody>
      </p:sp>
      <p:sp>
        <p:nvSpPr>
          <p:cNvPr id="3" name="Content Placeholder 2"/>
          <p:cNvSpPr>
            <a:spLocks noGrp="1"/>
          </p:cNvSpPr>
          <p:nvPr>
            <p:ph idx="1"/>
          </p:nvPr>
        </p:nvSpPr>
        <p:spPr/>
        <p:txBody>
          <a:bodyPr/>
          <a:lstStyle/>
          <a:p>
            <a:r>
              <a:rPr lang="en-US" dirty="0"/>
              <a:t>Further distinction includes </a:t>
            </a:r>
            <a:r>
              <a:rPr lang="en-US" i="1" dirty="0"/>
              <a:t>regularly</a:t>
            </a:r>
            <a:r>
              <a:rPr lang="en-US" dirty="0"/>
              <a:t> or </a:t>
            </a:r>
            <a:r>
              <a:rPr lang="en-US" i="1" dirty="0"/>
              <a:t>irregularly</a:t>
            </a:r>
            <a:r>
              <a:rPr lang="en-US" dirty="0"/>
              <a:t> irregular astigmatism</a:t>
            </a:r>
          </a:p>
          <a:p>
            <a:pPr lvl="1"/>
            <a:r>
              <a:rPr lang="en-US" dirty="0"/>
              <a:t>Relates to the presence of pattern recognition on computerized topography</a:t>
            </a:r>
          </a:p>
          <a:p>
            <a:pPr lvl="1"/>
            <a:r>
              <a:rPr lang="en-US" i="1" dirty="0"/>
              <a:t>Irregularly</a:t>
            </a:r>
            <a:r>
              <a:rPr lang="en-US" dirty="0"/>
              <a:t> irregular astigmatism is rough or uneven, and shows no recognizable pattern on topography</a:t>
            </a:r>
            <a:endParaRPr lang="en-US" i="1" dirty="0"/>
          </a:p>
        </p:txBody>
      </p:sp>
    </p:spTree>
    <p:extLst>
      <p:ext uri="{BB962C8B-B14F-4D97-AF65-F5344CB8AC3E}">
        <p14:creationId xmlns:p14="http://schemas.microsoft.com/office/powerpoint/2010/main" val="38253136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causes of irregular astigmatism</a:t>
            </a:r>
          </a:p>
        </p:txBody>
      </p:sp>
      <p:sp>
        <p:nvSpPr>
          <p:cNvPr id="3" name="Content Placeholder 2"/>
          <p:cNvSpPr>
            <a:spLocks noGrp="1"/>
          </p:cNvSpPr>
          <p:nvPr>
            <p:ph idx="1"/>
          </p:nvPr>
        </p:nvSpPr>
        <p:spPr>
          <a:xfrm>
            <a:off x="457200" y="2289728"/>
            <a:ext cx="8229600" cy="4568272"/>
          </a:xfrm>
        </p:spPr>
        <p:txBody>
          <a:bodyPr>
            <a:normAutofit lnSpcReduction="10000"/>
          </a:bodyPr>
          <a:lstStyle/>
          <a:p>
            <a:r>
              <a:rPr lang="en-US" dirty="0">
                <a:solidFill>
                  <a:schemeClr val="tx1"/>
                </a:solidFill>
              </a:rPr>
              <a:t>Irregular but </a:t>
            </a:r>
            <a:r>
              <a:rPr lang="en-US" b="1" dirty="0">
                <a:solidFill>
                  <a:schemeClr val="tx1"/>
                </a:solidFill>
              </a:rPr>
              <a:t>stable </a:t>
            </a:r>
            <a:r>
              <a:rPr lang="en-US" dirty="0">
                <a:solidFill>
                  <a:schemeClr val="tx1"/>
                </a:solidFill>
              </a:rPr>
              <a:t>cornea (</a:t>
            </a:r>
            <a:r>
              <a:rPr lang="en-US" dirty="0" err="1">
                <a:solidFill>
                  <a:schemeClr val="tx1"/>
                </a:solidFill>
              </a:rPr>
              <a:t>eg</a:t>
            </a:r>
            <a:r>
              <a:rPr lang="en-US" dirty="0">
                <a:solidFill>
                  <a:schemeClr val="tx1"/>
                </a:solidFill>
              </a:rPr>
              <a:t>. Irregular scar surface)</a:t>
            </a:r>
          </a:p>
          <a:p>
            <a:pPr lvl="1"/>
            <a:r>
              <a:rPr lang="en-US" dirty="0">
                <a:solidFill>
                  <a:schemeClr val="tx1"/>
                </a:solidFill>
              </a:rPr>
              <a:t>Cornea is irregular because of </a:t>
            </a:r>
            <a:r>
              <a:rPr lang="en-US" b="1" u="sng" dirty="0">
                <a:solidFill>
                  <a:schemeClr val="tx1"/>
                </a:solidFill>
              </a:rPr>
              <a:t>LOCAL</a:t>
            </a:r>
            <a:r>
              <a:rPr lang="en-US" b="1" dirty="0">
                <a:solidFill>
                  <a:schemeClr val="tx1"/>
                </a:solidFill>
              </a:rPr>
              <a:t> </a:t>
            </a:r>
            <a:r>
              <a:rPr lang="en-US" dirty="0">
                <a:solidFill>
                  <a:schemeClr val="tx1"/>
                </a:solidFill>
              </a:rPr>
              <a:t>geography </a:t>
            </a:r>
          </a:p>
          <a:p>
            <a:r>
              <a:rPr lang="en-US" dirty="0">
                <a:solidFill>
                  <a:schemeClr val="tx1"/>
                </a:solidFill>
              </a:rPr>
              <a:t>Irregular but </a:t>
            </a:r>
            <a:r>
              <a:rPr lang="en-US" b="1" dirty="0">
                <a:solidFill>
                  <a:schemeClr val="tx1"/>
                </a:solidFill>
              </a:rPr>
              <a:t>unstable </a:t>
            </a:r>
            <a:r>
              <a:rPr lang="en-US" dirty="0">
                <a:solidFill>
                  <a:schemeClr val="tx1"/>
                </a:solidFill>
              </a:rPr>
              <a:t>cornea (biochemical decompensation) = </a:t>
            </a:r>
            <a:r>
              <a:rPr lang="en-US" b="1" u="sng" dirty="0">
                <a:solidFill>
                  <a:schemeClr val="tx1"/>
                </a:solidFill>
              </a:rPr>
              <a:t>GLOBAL</a:t>
            </a:r>
            <a:r>
              <a:rPr lang="en-US" dirty="0">
                <a:solidFill>
                  <a:schemeClr val="tx1"/>
                </a:solidFill>
              </a:rPr>
              <a:t> </a:t>
            </a:r>
          </a:p>
          <a:p>
            <a:r>
              <a:rPr lang="en-US" dirty="0">
                <a:solidFill>
                  <a:schemeClr val="tx1"/>
                </a:solidFill>
              </a:rPr>
              <a:t>Clinical causes: </a:t>
            </a:r>
          </a:p>
          <a:p>
            <a:pPr lvl="1"/>
            <a:r>
              <a:rPr lang="en-US" dirty="0">
                <a:solidFill>
                  <a:schemeClr val="tx1"/>
                </a:solidFill>
              </a:rPr>
              <a:t>CL </a:t>
            </a:r>
            <a:r>
              <a:rPr lang="en-US" dirty="0" err="1">
                <a:solidFill>
                  <a:schemeClr val="tx1"/>
                </a:solidFill>
              </a:rPr>
              <a:t>warpage</a:t>
            </a:r>
            <a:r>
              <a:rPr lang="en-US" dirty="0">
                <a:solidFill>
                  <a:schemeClr val="tx1"/>
                </a:solidFill>
              </a:rPr>
              <a:t>/</a:t>
            </a:r>
            <a:r>
              <a:rPr lang="en-US" dirty="0" err="1">
                <a:solidFill>
                  <a:schemeClr val="tx1"/>
                </a:solidFill>
              </a:rPr>
              <a:t>overwear</a:t>
            </a:r>
            <a:r>
              <a:rPr lang="en-US" dirty="0">
                <a:solidFill>
                  <a:schemeClr val="tx1"/>
                </a:solidFill>
              </a:rPr>
              <a:t>		</a:t>
            </a:r>
            <a:r>
              <a:rPr lang="en-US" dirty="0" err="1">
                <a:solidFill>
                  <a:schemeClr val="tx1"/>
                </a:solidFill>
              </a:rPr>
              <a:t>Limbal</a:t>
            </a:r>
            <a:r>
              <a:rPr lang="en-US" dirty="0">
                <a:solidFill>
                  <a:schemeClr val="tx1"/>
                </a:solidFill>
              </a:rPr>
              <a:t>/corneal dystrophies</a:t>
            </a:r>
          </a:p>
          <a:p>
            <a:pPr lvl="1"/>
            <a:r>
              <a:rPr lang="en-US" dirty="0">
                <a:solidFill>
                  <a:schemeClr val="tx1"/>
                </a:solidFill>
              </a:rPr>
              <a:t>FFKC/Keratoconus/Pellucid	</a:t>
            </a:r>
            <a:r>
              <a:rPr lang="en-US" dirty="0" err="1">
                <a:solidFill>
                  <a:schemeClr val="tx1"/>
                </a:solidFill>
              </a:rPr>
              <a:t>Chalazion</a:t>
            </a:r>
            <a:endParaRPr lang="en-US" dirty="0">
              <a:solidFill>
                <a:schemeClr val="tx1"/>
              </a:solidFill>
            </a:endParaRPr>
          </a:p>
          <a:p>
            <a:pPr lvl="1"/>
            <a:r>
              <a:rPr lang="en-US" dirty="0" err="1">
                <a:solidFill>
                  <a:schemeClr val="tx1"/>
                </a:solidFill>
              </a:rPr>
              <a:t>Pterygium</a:t>
            </a:r>
            <a:r>
              <a:rPr lang="en-US" dirty="0">
                <a:solidFill>
                  <a:schemeClr val="tx1"/>
                </a:solidFill>
              </a:rPr>
              <a:t>				Dry eye</a:t>
            </a:r>
          </a:p>
          <a:p>
            <a:pPr lvl="1"/>
            <a:r>
              <a:rPr lang="en-US" dirty="0">
                <a:solidFill>
                  <a:schemeClr val="tx1"/>
                </a:solidFill>
              </a:rPr>
              <a:t>Trauma				others</a:t>
            </a:r>
          </a:p>
          <a:p>
            <a:pPr lvl="1"/>
            <a:r>
              <a:rPr lang="en-US" dirty="0">
                <a:solidFill>
                  <a:schemeClr val="tx1"/>
                </a:solidFill>
              </a:rPr>
              <a:t>Extreme GPC</a:t>
            </a:r>
          </a:p>
          <a:p>
            <a:pPr lvl="1"/>
            <a:r>
              <a:rPr lang="en-US" dirty="0" err="1">
                <a:solidFill>
                  <a:schemeClr val="tx1"/>
                </a:solidFill>
              </a:rPr>
              <a:t>Keratorefractive</a:t>
            </a:r>
            <a:r>
              <a:rPr lang="en-US" dirty="0">
                <a:solidFill>
                  <a:schemeClr val="tx1"/>
                </a:solidFill>
              </a:rPr>
              <a:t> surgery (LASIK, PRK, CK, </a:t>
            </a:r>
            <a:r>
              <a:rPr lang="en-US" dirty="0" err="1">
                <a:solidFill>
                  <a:schemeClr val="tx1"/>
                </a:solidFill>
              </a:rPr>
              <a:t>ectasia</a:t>
            </a:r>
            <a:r>
              <a:rPr lang="en-US" dirty="0">
                <a:solidFill>
                  <a:schemeClr val="tx1"/>
                </a:solidFill>
              </a:rPr>
              <a:t>)</a:t>
            </a:r>
          </a:p>
          <a:p>
            <a:pPr lvl="1"/>
            <a:endParaRPr lang="en-US" dirty="0">
              <a:solidFill>
                <a:schemeClr val="tx1"/>
              </a:solidFill>
            </a:endParaRPr>
          </a:p>
        </p:txBody>
      </p:sp>
    </p:spTree>
    <p:extLst>
      <p:ext uri="{BB962C8B-B14F-4D97-AF65-F5344CB8AC3E}">
        <p14:creationId xmlns:p14="http://schemas.microsoft.com/office/powerpoint/2010/main" val="25933310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11</a:t>
            </a:r>
          </a:p>
        </p:txBody>
      </p:sp>
      <p:sp>
        <p:nvSpPr>
          <p:cNvPr id="3" name="Content Placeholder 2"/>
          <p:cNvSpPr>
            <a:spLocks noGrp="1"/>
          </p:cNvSpPr>
          <p:nvPr>
            <p:ph idx="1"/>
          </p:nvPr>
        </p:nvSpPr>
        <p:spPr>
          <a:xfrm>
            <a:off x="125199" y="2770094"/>
            <a:ext cx="9157413" cy="3616097"/>
          </a:xfrm>
        </p:spPr>
        <p:txBody>
          <a:bodyPr>
            <a:normAutofit/>
          </a:bodyPr>
          <a:lstStyle/>
          <a:p>
            <a:pPr lvl="0"/>
            <a:r>
              <a:rPr lang="en-US" sz="2800" dirty="0"/>
              <a:t>Which of the following is true concerning higher order </a:t>
            </a:r>
            <a:r>
              <a:rPr lang="en-US" sz="2800" dirty="0" err="1"/>
              <a:t>aberations</a:t>
            </a:r>
            <a:r>
              <a:rPr lang="en-US" sz="2800" dirty="0"/>
              <a:t> after refractive surgery?</a:t>
            </a:r>
          </a:p>
          <a:p>
            <a:pPr marL="806450" lvl="1" indent="-457200">
              <a:buFont typeface="+mj-lt"/>
              <a:buAutoNum type="alphaUcPeriod"/>
            </a:pPr>
            <a:r>
              <a:rPr lang="en-US" sz="2400" dirty="0"/>
              <a:t>They are reduced only with custom wave front guided LASIK</a:t>
            </a:r>
          </a:p>
          <a:p>
            <a:pPr marL="806450" lvl="1" indent="-457200">
              <a:buFont typeface="+mj-lt"/>
              <a:buAutoNum type="alphaUcPeriod"/>
            </a:pPr>
            <a:r>
              <a:rPr lang="en-US" sz="2400" dirty="0"/>
              <a:t>They are reduced</a:t>
            </a:r>
          </a:p>
          <a:p>
            <a:pPr marL="806450" lvl="1" indent="-457200">
              <a:buFont typeface="+mj-lt"/>
              <a:buAutoNum type="alphaUcPeriod"/>
            </a:pPr>
            <a:r>
              <a:rPr lang="en-US" sz="2400" dirty="0"/>
              <a:t>They are increased</a:t>
            </a:r>
          </a:p>
          <a:p>
            <a:pPr marL="806450" lvl="1" indent="-457200">
              <a:buFont typeface="+mj-lt"/>
              <a:buAutoNum type="alphaUcPeriod"/>
            </a:pPr>
            <a:r>
              <a:rPr lang="en-US" sz="2400" dirty="0"/>
              <a:t>They are reduced only with wave front optimized LASIK</a:t>
            </a:r>
          </a:p>
        </p:txBody>
      </p:sp>
    </p:spTree>
    <p:extLst>
      <p:ext uri="{BB962C8B-B14F-4D97-AF65-F5344CB8AC3E}">
        <p14:creationId xmlns:p14="http://schemas.microsoft.com/office/powerpoint/2010/main" val="1097764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SRK (Saunders, </a:t>
            </a:r>
            <a:r>
              <a:rPr lang="en-US" dirty="0" err="1"/>
              <a:t>Retzlaff</a:t>
            </a:r>
            <a:r>
              <a:rPr lang="en-US" dirty="0"/>
              <a:t>, and </a:t>
            </a:r>
            <a:r>
              <a:rPr lang="en-US" dirty="0" err="1"/>
              <a:t>Kraff</a:t>
            </a:r>
            <a:r>
              <a:rPr lang="en-US" dirty="0"/>
              <a:t>) formula</a:t>
            </a:r>
          </a:p>
        </p:txBody>
      </p:sp>
      <p:sp>
        <p:nvSpPr>
          <p:cNvPr id="3" name="Content Placeholder 2"/>
          <p:cNvSpPr>
            <a:spLocks noGrp="1"/>
          </p:cNvSpPr>
          <p:nvPr>
            <p:ph idx="1"/>
          </p:nvPr>
        </p:nvSpPr>
        <p:spPr/>
        <p:txBody>
          <a:bodyPr>
            <a:normAutofit fontScale="92500" lnSpcReduction="20000"/>
          </a:bodyPr>
          <a:lstStyle/>
          <a:p>
            <a:r>
              <a:rPr lang="en-US" dirty="0"/>
              <a:t>P=A-2.5L-0.9K</a:t>
            </a:r>
          </a:p>
          <a:p>
            <a:r>
              <a:rPr lang="en-US" dirty="0"/>
              <a:t>P is the power for emmetropia</a:t>
            </a:r>
          </a:p>
          <a:p>
            <a:r>
              <a:rPr lang="en-US" dirty="0"/>
              <a:t>A is a lens constant</a:t>
            </a:r>
          </a:p>
          <a:p>
            <a:r>
              <a:rPr lang="en-US" dirty="0"/>
              <a:t>L is the axial length in millimeters</a:t>
            </a:r>
          </a:p>
          <a:p>
            <a:r>
              <a:rPr lang="en-US" dirty="0"/>
              <a:t>K is the average corneal curvature in diopters</a:t>
            </a:r>
          </a:p>
          <a:p>
            <a:r>
              <a:rPr lang="en-US" dirty="0"/>
              <a:t>The lens constant (A) is an unique constant related to lens type and manufacturer</a:t>
            </a:r>
          </a:p>
        </p:txBody>
      </p:sp>
    </p:spTree>
    <p:extLst>
      <p:ext uri="{BB962C8B-B14F-4D97-AF65-F5344CB8AC3E}">
        <p14:creationId xmlns:p14="http://schemas.microsoft.com/office/powerpoint/2010/main" val="12435499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11</a:t>
            </a:r>
          </a:p>
        </p:txBody>
      </p:sp>
      <p:sp>
        <p:nvSpPr>
          <p:cNvPr id="3" name="Content Placeholder 2"/>
          <p:cNvSpPr>
            <a:spLocks noGrp="1"/>
          </p:cNvSpPr>
          <p:nvPr>
            <p:ph idx="1"/>
          </p:nvPr>
        </p:nvSpPr>
        <p:spPr>
          <a:xfrm>
            <a:off x="125199" y="2770094"/>
            <a:ext cx="9157413" cy="3616097"/>
          </a:xfrm>
        </p:spPr>
        <p:txBody>
          <a:bodyPr>
            <a:normAutofit/>
          </a:bodyPr>
          <a:lstStyle/>
          <a:p>
            <a:pPr lvl="0"/>
            <a:r>
              <a:rPr lang="en-US" sz="2800" dirty="0"/>
              <a:t>Which of the following is true concerning higher order </a:t>
            </a:r>
            <a:r>
              <a:rPr lang="en-US" sz="2800" dirty="0" err="1"/>
              <a:t>aberations</a:t>
            </a:r>
            <a:r>
              <a:rPr lang="en-US" sz="2800" dirty="0"/>
              <a:t> after refractive surgery?</a:t>
            </a:r>
          </a:p>
          <a:p>
            <a:pPr marL="806450" lvl="1" indent="-457200">
              <a:buFont typeface="+mj-lt"/>
              <a:buAutoNum type="alphaUcPeriod"/>
            </a:pPr>
            <a:r>
              <a:rPr lang="en-US" sz="2400" dirty="0"/>
              <a:t>They are reduced only with custom wave front guided LASIK</a:t>
            </a:r>
          </a:p>
          <a:p>
            <a:pPr marL="806450" lvl="1" indent="-457200">
              <a:buFont typeface="+mj-lt"/>
              <a:buAutoNum type="alphaUcPeriod"/>
            </a:pPr>
            <a:r>
              <a:rPr lang="en-US" sz="2400" dirty="0"/>
              <a:t>They are reduced</a:t>
            </a:r>
          </a:p>
          <a:p>
            <a:pPr marL="806450" lvl="1" indent="-457200">
              <a:buFont typeface="+mj-lt"/>
              <a:buAutoNum type="alphaUcPeriod"/>
            </a:pPr>
            <a:r>
              <a:rPr lang="en-US" sz="2400" b="1" dirty="0"/>
              <a:t>They are increased</a:t>
            </a:r>
          </a:p>
          <a:p>
            <a:pPr marL="806450" lvl="1" indent="-457200">
              <a:buFont typeface="+mj-lt"/>
              <a:buAutoNum type="alphaUcPeriod"/>
            </a:pPr>
            <a:r>
              <a:rPr lang="en-US" sz="2400" dirty="0"/>
              <a:t>They are reduced only with wave front optimized LASIK</a:t>
            </a:r>
          </a:p>
        </p:txBody>
      </p:sp>
    </p:spTree>
    <p:extLst>
      <p:ext uri="{BB962C8B-B14F-4D97-AF65-F5344CB8AC3E}">
        <p14:creationId xmlns:p14="http://schemas.microsoft.com/office/powerpoint/2010/main" val="1785648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creen Shot 2018-02-26 at 6.43.05 PM.png"/>
          <p:cNvPicPr>
            <a:picLocks noGrp="1" noChangeAspect="1"/>
          </p:cNvPicPr>
          <p:nvPr>
            <p:ph idx="1"/>
          </p:nvPr>
        </p:nvPicPr>
        <p:blipFill>
          <a:blip r:embed="rId2">
            <a:extLst>
              <a:ext uri="{28A0092B-C50C-407E-A947-70E740481C1C}">
                <a14:useLocalDpi xmlns:a14="http://schemas.microsoft.com/office/drawing/2010/main" val="0"/>
              </a:ext>
            </a:extLst>
          </a:blip>
          <a:srcRect t="-11042" b="-11042"/>
          <a:stretch>
            <a:fillRect/>
          </a:stretch>
        </p:blipFill>
        <p:spPr>
          <a:xfrm>
            <a:off x="65100" y="2504390"/>
            <a:ext cx="8859802" cy="3777500"/>
          </a:xfrm>
        </p:spPr>
      </p:pic>
    </p:spTree>
    <p:extLst>
      <p:ext uri="{BB962C8B-B14F-4D97-AF65-F5344CB8AC3E}">
        <p14:creationId xmlns:p14="http://schemas.microsoft.com/office/powerpoint/2010/main" val="10677000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12</a:t>
            </a:r>
          </a:p>
        </p:txBody>
      </p:sp>
      <p:sp>
        <p:nvSpPr>
          <p:cNvPr id="3" name="Content Placeholder 2"/>
          <p:cNvSpPr>
            <a:spLocks noGrp="1"/>
          </p:cNvSpPr>
          <p:nvPr>
            <p:ph idx="1"/>
          </p:nvPr>
        </p:nvSpPr>
        <p:spPr/>
        <p:txBody>
          <a:bodyPr/>
          <a:lstStyle/>
          <a:p>
            <a:pPr lvl="0"/>
            <a:r>
              <a:rPr lang="en-US" sz="2400" dirty="0"/>
              <a:t>Which of the following corneal refractive procedures involves using a blunt </a:t>
            </a:r>
            <a:r>
              <a:rPr lang="en-US" sz="2400" dirty="0" err="1"/>
              <a:t>microkeratome</a:t>
            </a:r>
            <a:r>
              <a:rPr lang="en-US" sz="2400" dirty="0"/>
              <a:t> to remove only the epithelium and then ablating the stromal bed?</a:t>
            </a:r>
          </a:p>
          <a:p>
            <a:pPr marL="806450" lvl="1" indent="-457200">
              <a:buFont typeface="+mj-lt"/>
              <a:buAutoNum type="alphaUcPeriod"/>
            </a:pPr>
            <a:r>
              <a:rPr lang="en-US" dirty="0"/>
              <a:t>LASIK</a:t>
            </a:r>
          </a:p>
          <a:p>
            <a:pPr marL="806450" lvl="1" indent="-457200">
              <a:buFont typeface="+mj-lt"/>
              <a:buAutoNum type="alphaUcPeriod"/>
            </a:pPr>
            <a:r>
              <a:rPr lang="en-US" dirty="0"/>
              <a:t>LASEK</a:t>
            </a:r>
          </a:p>
          <a:p>
            <a:pPr marL="806450" lvl="1" indent="-457200">
              <a:buFont typeface="+mj-lt"/>
              <a:buAutoNum type="alphaUcPeriod"/>
            </a:pPr>
            <a:r>
              <a:rPr lang="en-US" dirty="0" err="1"/>
              <a:t>Epi</a:t>
            </a:r>
            <a:r>
              <a:rPr lang="en-US" dirty="0"/>
              <a:t>-LASIK</a:t>
            </a:r>
          </a:p>
          <a:p>
            <a:pPr marL="806450" lvl="1" indent="-457200">
              <a:buFont typeface="+mj-lt"/>
              <a:buAutoNum type="alphaUcPeriod"/>
            </a:pPr>
            <a:r>
              <a:rPr lang="en-US" dirty="0"/>
              <a:t>PRK</a:t>
            </a:r>
          </a:p>
        </p:txBody>
      </p:sp>
    </p:spTree>
    <p:extLst>
      <p:ext uri="{BB962C8B-B14F-4D97-AF65-F5344CB8AC3E}">
        <p14:creationId xmlns:p14="http://schemas.microsoft.com/office/powerpoint/2010/main" val="31179422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12</a:t>
            </a:r>
          </a:p>
        </p:txBody>
      </p:sp>
      <p:sp>
        <p:nvSpPr>
          <p:cNvPr id="3" name="Content Placeholder 2"/>
          <p:cNvSpPr>
            <a:spLocks noGrp="1"/>
          </p:cNvSpPr>
          <p:nvPr>
            <p:ph idx="1"/>
          </p:nvPr>
        </p:nvSpPr>
        <p:spPr/>
        <p:txBody>
          <a:bodyPr/>
          <a:lstStyle/>
          <a:p>
            <a:pPr lvl="0"/>
            <a:r>
              <a:rPr lang="en-US" sz="2400" dirty="0"/>
              <a:t>Which of the following corneal refractive procedures involves using a blunt </a:t>
            </a:r>
            <a:r>
              <a:rPr lang="en-US" sz="2400" dirty="0" err="1"/>
              <a:t>microkeratome</a:t>
            </a:r>
            <a:r>
              <a:rPr lang="en-US" sz="2400" dirty="0"/>
              <a:t> to remove only the epithelium and then ablating the stromal bed?</a:t>
            </a:r>
          </a:p>
          <a:p>
            <a:pPr marL="806450" lvl="1" indent="-457200">
              <a:buFont typeface="+mj-lt"/>
              <a:buAutoNum type="alphaUcPeriod"/>
            </a:pPr>
            <a:r>
              <a:rPr lang="en-US" dirty="0"/>
              <a:t>LASIK</a:t>
            </a:r>
          </a:p>
          <a:p>
            <a:pPr marL="806450" lvl="1" indent="-457200">
              <a:buFont typeface="+mj-lt"/>
              <a:buAutoNum type="alphaUcPeriod"/>
            </a:pPr>
            <a:r>
              <a:rPr lang="en-US" dirty="0"/>
              <a:t>LASEK</a:t>
            </a:r>
          </a:p>
          <a:p>
            <a:pPr marL="806450" lvl="1" indent="-457200">
              <a:buFont typeface="+mj-lt"/>
              <a:buAutoNum type="alphaUcPeriod"/>
            </a:pPr>
            <a:r>
              <a:rPr lang="en-US" b="1" dirty="0" err="1"/>
              <a:t>Epi</a:t>
            </a:r>
            <a:r>
              <a:rPr lang="en-US" b="1" dirty="0"/>
              <a:t>-LASIK</a:t>
            </a:r>
          </a:p>
          <a:p>
            <a:pPr marL="806450" lvl="1" indent="-457200">
              <a:buFont typeface="+mj-lt"/>
              <a:buAutoNum type="alphaUcPeriod"/>
            </a:pPr>
            <a:r>
              <a:rPr lang="en-US" dirty="0"/>
              <a:t>PRK</a:t>
            </a:r>
          </a:p>
        </p:txBody>
      </p:sp>
    </p:spTree>
    <p:extLst>
      <p:ext uri="{BB962C8B-B14F-4D97-AF65-F5344CB8AC3E}">
        <p14:creationId xmlns:p14="http://schemas.microsoft.com/office/powerpoint/2010/main" val="9886899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Haleh:Desktop:Screen Shot 2018-02-25 at 8.22.58 PM.png"/>
          <p:cNvPicPr/>
          <p:nvPr/>
        </p:nvPicPr>
        <p:blipFill>
          <a:blip r:embed="rId2">
            <a:extLst>
              <a:ext uri="{28A0092B-C50C-407E-A947-70E740481C1C}">
                <a14:useLocalDpi xmlns:a14="http://schemas.microsoft.com/office/drawing/2010/main" val="0"/>
              </a:ext>
            </a:extLst>
          </a:blip>
          <a:srcRect/>
          <a:stretch>
            <a:fillRect/>
          </a:stretch>
        </p:blipFill>
        <p:spPr bwMode="auto">
          <a:xfrm>
            <a:off x="0" y="1598784"/>
            <a:ext cx="9144000" cy="5259216"/>
          </a:xfrm>
          <a:prstGeom prst="rect">
            <a:avLst/>
          </a:prstGeom>
          <a:noFill/>
          <a:ln>
            <a:noFill/>
          </a:ln>
        </p:spPr>
      </p:pic>
    </p:spTree>
    <p:extLst>
      <p:ext uri="{BB962C8B-B14F-4D97-AF65-F5344CB8AC3E}">
        <p14:creationId xmlns:p14="http://schemas.microsoft.com/office/powerpoint/2010/main" val="3165191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Question 13</a:t>
            </a:r>
          </a:p>
        </p:txBody>
      </p:sp>
      <p:sp>
        <p:nvSpPr>
          <p:cNvPr id="3" name="Content Placeholder 2"/>
          <p:cNvSpPr>
            <a:spLocks noGrp="1"/>
          </p:cNvSpPr>
          <p:nvPr>
            <p:ph idx="1"/>
          </p:nvPr>
        </p:nvSpPr>
        <p:spPr>
          <a:xfrm>
            <a:off x="125199" y="2994086"/>
            <a:ext cx="9018801" cy="3863914"/>
          </a:xfrm>
        </p:spPr>
        <p:txBody>
          <a:bodyPr>
            <a:normAutofit/>
          </a:bodyPr>
          <a:lstStyle/>
          <a:p>
            <a:r>
              <a:rPr lang="en-US" dirty="0"/>
              <a:t>You are examining a 52-year-old patient who underwent cataract surgery at another clinic one year ago. He states that he has experienced problems ever since the procedure with elevated intraocular pressures and recurrent hyphemas. You decide to investigate further and during surgery, note the findings seen in the image above. What is the patient’s problem?  (note: please ignore the iridodialysis for this question) </a:t>
            </a:r>
          </a:p>
          <a:p>
            <a:pPr marL="806450" lvl="1" indent="-457200">
              <a:buFont typeface="+mj-lt"/>
              <a:buAutoNum type="alphaUcPeriod"/>
            </a:pPr>
            <a:r>
              <a:rPr lang="en-US" dirty="0"/>
              <a:t>An ACIOL placed in the posterior chamber</a:t>
            </a:r>
          </a:p>
          <a:p>
            <a:pPr marL="806450" lvl="1" indent="-457200">
              <a:buFont typeface="+mj-lt"/>
              <a:buAutoNum type="alphaUcPeriod"/>
            </a:pPr>
            <a:r>
              <a:rPr lang="en-US" dirty="0"/>
              <a:t>A single piece IOL placed in the anterior chamber</a:t>
            </a:r>
          </a:p>
          <a:p>
            <a:pPr marL="806450" lvl="1" indent="-457200">
              <a:buFont typeface="+mj-lt"/>
              <a:buAutoNum type="alphaUcPeriod"/>
            </a:pPr>
            <a:r>
              <a:rPr lang="en-US" dirty="0"/>
              <a:t>A three piece lens placed in the capsular bag</a:t>
            </a:r>
          </a:p>
          <a:p>
            <a:pPr marL="806450" lvl="1" indent="-457200">
              <a:buFont typeface="+mj-lt"/>
              <a:buAutoNum type="alphaUcPeriod"/>
            </a:pPr>
            <a:r>
              <a:rPr lang="en-US" dirty="0"/>
              <a:t>A single piece posterior chamber lens with at least one haptic in the sulcus</a:t>
            </a:r>
          </a:p>
          <a:p>
            <a:pPr lvl="1"/>
            <a:endParaRPr lang="en-US" dirty="0"/>
          </a:p>
        </p:txBody>
      </p:sp>
      <p:pic>
        <p:nvPicPr>
          <p:cNvPr id="4" name="Picture 3" descr="Screen Shot 2018-02-26 at 7.42.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3733" y="0"/>
            <a:ext cx="4100268" cy="3080059"/>
          </a:xfrm>
          <a:prstGeom prst="rect">
            <a:avLst/>
          </a:prstGeom>
        </p:spPr>
      </p:pic>
    </p:spTree>
    <p:extLst>
      <p:ext uri="{BB962C8B-B14F-4D97-AF65-F5344CB8AC3E}">
        <p14:creationId xmlns:p14="http://schemas.microsoft.com/office/powerpoint/2010/main" val="41864872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Question 13</a:t>
            </a:r>
          </a:p>
        </p:txBody>
      </p:sp>
      <p:sp>
        <p:nvSpPr>
          <p:cNvPr id="3" name="Content Placeholder 2"/>
          <p:cNvSpPr>
            <a:spLocks noGrp="1"/>
          </p:cNvSpPr>
          <p:nvPr>
            <p:ph idx="1"/>
          </p:nvPr>
        </p:nvSpPr>
        <p:spPr>
          <a:xfrm>
            <a:off x="1" y="3237817"/>
            <a:ext cx="9144000" cy="3620182"/>
          </a:xfrm>
        </p:spPr>
        <p:txBody>
          <a:bodyPr>
            <a:normAutofit lnSpcReduction="10000"/>
          </a:bodyPr>
          <a:lstStyle/>
          <a:p>
            <a:r>
              <a:rPr lang="en-US" dirty="0"/>
              <a:t>You are examining a 52-year-old patient who underwent cataract surgery at another clinic one year ago. He states that he has experienced problems ever since the procedure with elevated intraocular pressures and recurrent hyphemas. You decide to investigate further and during surgery, note the findings seen in the image </a:t>
            </a:r>
            <a:r>
              <a:rPr lang="en-US" dirty="0" err="1"/>
              <a:t>adove</a:t>
            </a:r>
            <a:r>
              <a:rPr lang="en-US" dirty="0"/>
              <a:t>. What is the patient’s problem?  (note: please ignore the iridodialysis for this question) </a:t>
            </a:r>
          </a:p>
          <a:p>
            <a:pPr marL="806450" lvl="1" indent="-457200">
              <a:buFont typeface="+mj-lt"/>
              <a:buAutoNum type="alphaUcPeriod"/>
            </a:pPr>
            <a:r>
              <a:rPr lang="en-US" dirty="0"/>
              <a:t>An ACIOL placed in the posterior chamber</a:t>
            </a:r>
          </a:p>
          <a:p>
            <a:pPr marL="806450" lvl="1" indent="-457200">
              <a:buFont typeface="+mj-lt"/>
              <a:buAutoNum type="alphaUcPeriod"/>
            </a:pPr>
            <a:r>
              <a:rPr lang="en-US" dirty="0"/>
              <a:t>A single piece IOL placed in the anterior chamber</a:t>
            </a:r>
          </a:p>
          <a:p>
            <a:pPr marL="806450" lvl="1" indent="-457200">
              <a:buFont typeface="+mj-lt"/>
              <a:buAutoNum type="alphaUcPeriod"/>
            </a:pPr>
            <a:r>
              <a:rPr lang="en-US" dirty="0"/>
              <a:t>A three piece lens placed in the capsular bag</a:t>
            </a:r>
          </a:p>
          <a:p>
            <a:pPr marL="806450" lvl="1" indent="-457200">
              <a:buFont typeface="+mj-lt"/>
              <a:buAutoNum type="alphaUcPeriod"/>
            </a:pPr>
            <a:r>
              <a:rPr lang="en-US" b="1" dirty="0"/>
              <a:t>A single piece posterior chamber lens with at least one haptic in the sulcus</a:t>
            </a:r>
          </a:p>
          <a:p>
            <a:pPr lvl="1"/>
            <a:endParaRPr lang="en-US" dirty="0"/>
          </a:p>
        </p:txBody>
      </p:sp>
      <p:pic>
        <p:nvPicPr>
          <p:cNvPr id="4" name="Picture 3" descr="Screen Shot 2018-02-26 at 7.42.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3733" y="0"/>
            <a:ext cx="4100268" cy="3080059"/>
          </a:xfrm>
          <a:prstGeom prst="rect">
            <a:avLst/>
          </a:prstGeom>
        </p:spPr>
      </p:pic>
    </p:spTree>
    <p:extLst>
      <p:ext uri="{BB962C8B-B14F-4D97-AF65-F5344CB8AC3E}">
        <p14:creationId xmlns:p14="http://schemas.microsoft.com/office/powerpoint/2010/main" val="7903727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2-26 at 7.43.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11491"/>
            <a:ext cx="9144000" cy="3305493"/>
          </a:xfrm>
          <a:prstGeom prst="rect">
            <a:avLst/>
          </a:prstGeom>
        </p:spPr>
      </p:pic>
    </p:spTree>
    <p:extLst>
      <p:ext uri="{BB962C8B-B14F-4D97-AF65-F5344CB8AC3E}">
        <p14:creationId xmlns:p14="http://schemas.microsoft.com/office/powerpoint/2010/main" val="19981690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14</a:t>
            </a:r>
          </a:p>
        </p:txBody>
      </p:sp>
      <p:sp>
        <p:nvSpPr>
          <p:cNvPr id="3" name="Content Placeholder 2"/>
          <p:cNvSpPr>
            <a:spLocks noGrp="1"/>
          </p:cNvSpPr>
          <p:nvPr>
            <p:ph idx="1"/>
          </p:nvPr>
        </p:nvSpPr>
        <p:spPr>
          <a:xfrm>
            <a:off x="226154" y="2770094"/>
            <a:ext cx="8715612" cy="3874817"/>
          </a:xfrm>
        </p:spPr>
        <p:txBody>
          <a:bodyPr/>
          <a:lstStyle/>
          <a:p>
            <a:r>
              <a:rPr lang="en-US" dirty="0"/>
              <a:t>What is the disadvantage of a </a:t>
            </a:r>
            <a:r>
              <a:rPr lang="en-US" dirty="0" err="1"/>
              <a:t>plano</a:t>
            </a:r>
            <a:r>
              <a:rPr lang="en-US" dirty="0"/>
              <a:t>/convex IOL design (implanted with the convex surface closer to the cornea)?</a:t>
            </a:r>
          </a:p>
          <a:p>
            <a:pPr lvl="1"/>
            <a:r>
              <a:rPr lang="en-US" dirty="0"/>
              <a:t>It has more spherical aberration</a:t>
            </a:r>
          </a:p>
          <a:p>
            <a:pPr lvl="1"/>
            <a:endParaRPr lang="en-US" dirty="0"/>
          </a:p>
          <a:p>
            <a:pPr lvl="1"/>
            <a:r>
              <a:rPr lang="en-US" dirty="0"/>
              <a:t>A </a:t>
            </a:r>
            <a:r>
              <a:rPr lang="en-US" dirty="0" err="1"/>
              <a:t>plano</a:t>
            </a:r>
            <a:r>
              <a:rPr lang="en-US" dirty="0"/>
              <a:t>/convex IOL has more spherical aberration than a biconvex design </a:t>
            </a:r>
          </a:p>
          <a:p>
            <a:pPr lvl="1"/>
            <a:r>
              <a:rPr lang="en-US" dirty="0"/>
              <a:t>A biconvex IOL with a rear surface power that is stronger than the front surface power causes the least spherical aberration. </a:t>
            </a:r>
          </a:p>
        </p:txBody>
      </p:sp>
    </p:spTree>
    <p:extLst>
      <p:ext uri="{BB962C8B-B14F-4D97-AF65-F5344CB8AC3E}">
        <p14:creationId xmlns:p14="http://schemas.microsoft.com/office/powerpoint/2010/main" val="263035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15</a:t>
            </a:r>
          </a:p>
        </p:txBody>
      </p:sp>
      <p:sp>
        <p:nvSpPr>
          <p:cNvPr id="3" name="Content Placeholder 2"/>
          <p:cNvSpPr>
            <a:spLocks noGrp="1"/>
          </p:cNvSpPr>
          <p:nvPr>
            <p:ph idx="1"/>
          </p:nvPr>
        </p:nvSpPr>
        <p:spPr>
          <a:xfrm>
            <a:off x="457200" y="2522283"/>
            <a:ext cx="8484566" cy="3896491"/>
          </a:xfrm>
        </p:spPr>
        <p:txBody>
          <a:bodyPr/>
          <a:lstStyle/>
          <a:p>
            <a:r>
              <a:rPr lang="tr-TR" dirty="0"/>
              <a:t>Y</a:t>
            </a:r>
            <a:r>
              <a:rPr lang="en-US" dirty="0" err="1"/>
              <a:t>ou</a:t>
            </a:r>
            <a:r>
              <a:rPr lang="en-US" dirty="0"/>
              <a:t> complete the above surgery after requesting and deftly inserting a +21.50D  intraocular lens in your patient’s eye. While dictating the operative note, you realize that the circulating nurse handed you a +27.50 D lens. You quickly calculate that this mistake will leave the patient quite anisometropic. Will the patient be hyperopic or myopic in the operated eye? What do you tell the patient and his wife?</a:t>
            </a:r>
          </a:p>
          <a:p>
            <a:pPr lvl="1"/>
            <a:r>
              <a:rPr lang="en-US" dirty="0"/>
              <a:t>Myopic</a:t>
            </a:r>
          </a:p>
          <a:p>
            <a:pPr lvl="1"/>
            <a:r>
              <a:rPr lang="en-US" dirty="0"/>
              <a:t>Consider the ethical considerations of mistakes and poor outcomes</a:t>
            </a:r>
          </a:p>
          <a:p>
            <a:pPr lvl="1"/>
            <a:r>
              <a:rPr lang="en-US" dirty="0"/>
              <a:t>What would you tell a patient after you made a mistake?</a:t>
            </a:r>
          </a:p>
        </p:txBody>
      </p:sp>
    </p:spTree>
    <p:extLst>
      <p:ext uri="{BB962C8B-B14F-4D97-AF65-F5344CB8AC3E}">
        <p14:creationId xmlns:p14="http://schemas.microsoft.com/office/powerpoint/2010/main" val="244719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a:t>
            </a:r>
          </a:p>
        </p:txBody>
      </p:sp>
      <p:sp>
        <p:nvSpPr>
          <p:cNvPr id="3" name="Content Placeholder 2"/>
          <p:cNvSpPr>
            <a:spLocks noGrp="1"/>
          </p:cNvSpPr>
          <p:nvPr>
            <p:ph idx="1"/>
          </p:nvPr>
        </p:nvSpPr>
        <p:spPr>
          <a:xfrm>
            <a:off x="457200" y="2770094"/>
            <a:ext cx="7945439" cy="3513447"/>
          </a:xfrm>
        </p:spPr>
        <p:txBody>
          <a:bodyPr>
            <a:normAutofit lnSpcReduction="10000"/>
          </a:bodyPr>
          <a:lstStyle/>
          <a:p>
            <a:r>
              <a:rPr lang="en-US" dirty="0"/>
              <a:t>Using the SRK formula, how much of an error in intraocular lens power would result from a 0.5D mistake during </a:t>
            </a:r>
            <a:r>
              <a:rPr lang="en-US" dirty="0" err="1"/>
              <a:t>keratometry</a:t>
            </a:r>
            <a:r>
              <a:rPr lang="en-US" dirty="0"/>
              <a:t>?</a:t>
            </a:r>
          </a:p>
          <a:p>
            <a:pPr lvl="1"/>
            <a:r>
              <a:rPr lang="en-US" dirty="0"/>
              <a:t>0.5 x 0.9 = 0.45 D, or about half a diopter </a:t>
            </a:r>
          </a:p>
          <a:p>
            <a:r>
              <a:rPr lang="en-US" dirty="0"/>
              <a:t>From a 0.5mm mistake during axial length measurement?</a:t>
            </a:r>
          </a:p>
          <a:p>
            <a:pPr lvl="1"/>
            <a:r>
              <a:rPr lang="en-US" dirty="0"/>
              <a:t>0.5 x 2.5 = 1.25 D</a:t>
            </a:r>
          </a:p>
          <a:p>
            <a:pPr lvl="1"/>
            <a:endParaRPr lang="en-US" dirty="0"/>
          </a:p>
          <a:p>
            <a:r>
              <a:rPr lang="en-US" dirty="0"/>
              <a:t>It should be obvious that small errors in axial length can translate into large errors in calculated lens power. </a:t>
            </a:r>
          </a:p>
        </p:txBody>
      </p:sp>
    </p:spTree>
    <p:extLst>
      <p:ext uri="{BB962C8B-B14F-4D97-AF65-F5344CB8AC3E}">
        <p14:creationId xmlns:p14="http://schemas.microsoft.com/office/powerpoint/2010/main" val="393845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2</a:t>
            </a:r>
          </a:p>
        </p:txBody>
      </p:sp>
      <p:sp>
        <p:nvSpPr>
          <p:cNvPr id="3" name="Content Placeholder 2"/>
          <p:cNvSpPr>
            <a:spLocks noGrp="1"/>
          </p:cNvSpPr>
          <p:nvPr>
            <p:ph idx="1"/>
          </p:nvPr>
        </p:nvSpPr>
        <p:spPr>
          <a:xfrm>
            <a:off x="457200" y="2770094"/>
            <a:ext cx="8431931" cy="3866536"/>
          </a:xfrm>
        </p:spPr>
        <p:txBody>
          <a:bodyPr>
            <a:normAutofit/>
          </a:bodyPr>
          <a:lstStyle/>
          <a:p>
            <a:r>
              <a:rPr lang="en-US" dirty="0"/>
              <a:t>A patient presents with average </a:t>
            </a:r>
            <a:r>
              <a:rPr lang="en-US" dirty="0" err="1"/>
              <a:t>keratometry</a:t>
            </a:r>
            <a:r>
              <a:rPr lang="en-US" dirty="0"/>
              <a:t> readings of 43 D and an axial length of 19mm. Which IOL formula do you recommend?</a:t>
            </a:r>
          </a:p>
          <a:p>
            <a:pPr lvl="1"/>
            <a:r>
              <a:rPr lang="en-US" dirty="0"/>
              <a:t>Not the SRK or </a:t>
            </a:r>
            <a:r>
              <a:rPr lang="en-US" dirty="0" err="1"/>
              <a:t>Binkenhorst</a:t>
            </a:r>
            <a:r>
              <a:rPr lang="en-US" dirty="0"/>
              <a:t>  (theoretical formulas overestimate while SRK underestimates it)</a:t>
            </a:r>
          </a:p>
          <a:p>
            <a:pPr lvl="1"/>
            <a:r>
              <a:rPr lang="en-US" dirty="0"/>
              <a:t>SRK II, SRK/T, and Holladay </a:t>
            </a:r>
            <a:r>
              <a:rPr lang="mr-IN" dirty="0"/>
              <a:t>–</a:t>
            </a:r>
            <a:r>
              <a:rPr lang="en-US" dirty="0"/>
              <a:t> more accurate for very long or very short eyes</a:t>
            </a:r>
          </a:p>
          <a:p>
            <a:pPr lvl="1"/>
            <a:r>
              <a:rPr lang="en-US" dirty="0"/>
              <a:t>SRK II not as good with Very long eyes but simple enough to calculate on hand</a:t>
            </a:r>
          </a:p>
          <a:p>
            <a:pPr lvl="1"/>
            <a:r>
              <a:rPr lang="en-US" dirty="0"/>
              <a:t>It is the same as the SRK formula, but the A constant is modified for long or short eyes</a:t>
            </a:r>
          </a:p>
        </p:txBody>
      </p:sp>
    </p:spTree>
    <p:extLst>
      <p:ext uri="{BB962C8B-B14F-4D97-AF65-F5344CB8AC3E}">
        <p14:creationId xmlns:p14="http://schemas.microsoft.com/office/powerpoint/2010/main" val="211726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ssolv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SRK II Formula</a:t>
            </a:r>
          </a:p>
        </p:txBody>
      </p:sp>
      <p:pic>
        <p:nvPicPr>
          <p:cNvPr id="4" name="Content Placeholder 3" descr="Screen Shot 2018-02-26 at 9.01.18 PM.png"/>
          <p:cNvPicPr>
            <a:picLocks noGrp="1" noChangeAspect="1"/>
          </p:cNvPicPr>
          <p:nvPr>
            <p:ph idx="1"/>
          </p:nvPr>
        </p:nvPicPr>
        <p:blipFill>
          <a:blip r:embed="rId2">
            <a:extLst>
              <a:ext uri="{28A0092B-C50C-407E-A947-70E740481C1C}">
                <a14:useLocalDpi xmlns:a14="http://schemas.microsoft.com/office/drawing/2010/main" val="0"/>
              </a:ext>
            </a:extLst>
          </a:blip>
          <a:srcRect l="13361" r="13361"/>
          <a:stretch>
            <a:fillRect/>
          </a:stretch>
        </p:blipFill>
        <p:spPr/>
      </p:pic>
    </p:spTree>
    <p:extLst>
      <p:ext uri="{BB962C8B-B14F-4D97-AF65-F5344CB8AC3E}">
        <p14:creationId xmlns:p14="http://schemas.microsoft.com/office/powerpoint/2010/main" val="4254027539"/>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1193</TotalTime>
  <Words>4190</Words>
  <Application>Microsoft Macintosh PowerPoint</Application>
  <PresentationFormat>On-screen Show (4:3)</PresentationFormat>
  <Paragraphs>359</Paragraphs>
  <Slides>69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Calibri</vt:lpstr>
      <vt:lpstr>Calisto MT</vt:lpstr>
      <vt:lpstr>Wingdings</vt:lpstr>
      <vt:lpstr>Genesis</vt:lpstr>
      <vt:lpstr>IOL’s/ Refractive/ Surgical Considerations </vt:lpstr>
      <vt:lpstr>Early Intraocular Lens Design</vt:lpstr>
      <vt:lpstr>Intraocular Lens Design</vt:lpstr>
      <vt:lpstr>PowerPoint Presentation</vt:lpstr>
      <vt:lpstr>Optical considerations for intraocular lenses </vt:lpstr>
      <vt:lpstr>SRK (Saunders, Retzlaff, and Kraff) formula</vt:lpstr>
      <vt:lpstr>Question 1</vt:lpstr>
      <vt:lpstr>Question 2</vt:lpstr>
      <vt:lpstr>SRK II Formula</vt:lpstr>
      <vt:lpstr>Question 2</vt:lpstr>
      <vt:lpstr>Piggyback and Supplemental Intraocular Lenses </vt:lpstr>
      <vt:lpstr>PowerPoint Presentation</vt:lpstr>
      <vt:lpstr>Piggyback and Supplemental Intraocular Lenses </vt:lpstr>
      <vt:lpstr>Question 3</vt:lpstr>
      <vt:lpstr>Question 3</vt:lpstr>
      <vt:lpstr>PowerPoint Presentation</vt:lpstr>
      <vt:lpstr>PowerPoint Presentation</vt:lpstr>
      <vt:lpstr>PowerPoint Presentation</vt:lpstr>
      <vt:lpstr>Intraocular Lens Power in Corneal Transplant Eyes </vt:lpstr>
      <vt:lpstr>Intraocular Lens Power in Corneal Transplant Eyes </vt:lpstr>
      <vt:lpstr>Intraocular Lens Power in Corneal Transplant Eyes </vt:lpstr>
      <vt:lpstr>Post-Vitrectomy IOL selection</vt:lpstr>
      <vt:lpstr>Pediatric Eyes</vt:lpstr>
      <vt:lpstr>Pediatric Eyes</vt:lpstr>
      <vt:lpstr>Image Magnification</vt:lpstr>
      <vt:lpstr>Intraocular Lens-Related Vision Disturbances </vt:lpstr>
      <vt:lpstr>Multifocal Intraocular Lenses </vt:lpstr>
      <vt:lpstr>Other Premium IOLs</vt:lpstr>
      <vt:lpstr>Other Premium IOLs</vt:lpstr>
      <vt:lpstr>Question 4</vt:lpstr>
      <vt:lpstr>Question 4</vt:lpstr>
      <vt:lpstr>PowerPoint Presentation</vt:lpstr>
      <vt:lpstr>PowerPoint Presentation</vt:lpstr>
      <vt:lpstr>Question 5</vt:lpstr>
      <vt:lpstr>PowerPoint Presentation</vt:lpstr>
      <vt:lpstr>Question 6</vt:lpstr>
      <vt:lpstr>Question 6</vt:lpstr>
      <vt:lpstr>PowerPoint Presentation</vt:lpstr>
      <vt:lpstr>Question 7</vt:lpstr>
      <vt:lpstr>Question 7</vt:lpstr>
      <vt:lpstr>PowerPoint Presentation</vt:lpstr>
      <vt:lpstr>Question 8</vt:lpstr>
      <vt:lpstr>PowerPoint Presentation</vt:lpstr>
      <vt:lpstr>Question 9</vt:lpstr>
      <vt:lpstr>PowerPoint Presentation</vt:lpstr>
      <vt:lpstr>Optical Considerations in Keratorefractive Surgery </vt:lpstr>
      <vt:lpstr>Optical Considerations in Keratorefractive Surgery </vt:lpstr>
      <vt:lpstr>Optical Considerations in Keratorefractive Surgery </vt:lpstr>
      <vt:lpstr>PowerPoint Presentation</vt:lpstr>
      <vt:lpstr>Optical Considerations in Keratorefractive Surgery </vt:lpstr>
      <vt:lpstr>Optical Considerations in Keratorefractive Surgery </vt:lpstr>
      <vt:lpstr>Question 10</vt:lpstr>
      <vt:lpstr>Question 10</vt:lpstr>
      <vt:lpstr>Angle  Kappa</vt:lpstr>
      <vt:lpstr>Angle Kappa</vt:lpstr>
      <vt:lpstr>Irregular Astigmatism</vt:lpstr>
      <vt:lpstr>Irregular Astigmatism</vt:lpstr>
      <vt:lpstr>Clinical causes of irregular astigmatism</vt:lpstr>
      <vt:lpstr>Question 11</vt:lpstr>
      <vt:lpstr>Question 11</vt:lpstr>
      <vt:lpstr>PowerPoint Presentation</vt:lpstr>
      <vt:lpstr>Question 12</vt:lpstr>
      <vt:lpstr>Question 12</vt:lpstr>
      <vt:lpstr>PowerPoint Presentation</vt:lpstr>
      <vt:lpstr>Question 13</vt:lpstr>
      <vt:lpstr>Question 13</vt:lpstr>
      <vt:lpstr>PowerPoint Presentation</vt:lpstr>
      <vt:lpstr>Question 14</vt:lpstr>
      <vt:lpstr>Question 15</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IOL’s/ Refractive/ Surgical Considerations </dc:title>
  <dc:creator>Masoud Ebrahimi</dc:creator>
  <cp:lastModifiedBy>Microsoft Office User</cp:lastModifiedBy>
  <cp:revision>72</cp:revision>
  <cp:lastPrinted>2019-02-14T16:38:39Z</cp:lastPrinted>
  <dcterms:created xsi:type="dcterms:W3CDTF">2018-02-25T17:06:32Z</dcterms:created>
  <dcterms:modified xsi:type="dcterms:W3CDTF">2020-01-14T04:49:28Z</dcterms:modified>
</cp:coreProperties>
</file>