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FB3197A-F4C9-4D6B-A926-EDD99852DA49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94CA355-C2AC-43E8-8D68-EED964A85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310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64C1-9E54-456F-8E4D-72678E9349C4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D709-D8B7-4D4E-A710-65F462D66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3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64C1-9E54-456F-8E4D-72678E9349C4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D709-D8B7-4D4E-A710-65F462D66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9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64C1-9E54-456F-8E4D-72678E9349C4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D709-D8B7-4D4E-A710-65F462D66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472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64C1-9E54-456F-8E4D-72678E9349C4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D709-D8B7-4D4E-A710-65F462D66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3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64C1-9E54-456F-8E4D-72678E9349C4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D709-D8B7-4D4E-A710-65F462D66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259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64C1-9E54-456F-8E4D-72678E9349C4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D709-D8B7-4D4E-A710-65F462D66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70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64C1-9E54-456F-8E4D-72678E9349C4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D709-D8B7-4D4E-A710-65F462D66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761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64C1-9E54-456F-8E4D-72678E9349C4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D709-D8B7-4D4E-A710-65F462D66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07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64C1-9E54-456F-8E4D-72678E9349C4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D709-D8B7-4D4E-A710-65F462D66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28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64C1-9E54-456F-8E4D-72678E9349C4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D709-D8B7-4D4E-A710-65F462D66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06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64C1-9E54-456F-8E4D-72678E9349C4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D709-D8B7-4D4E-A710-65F462D66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00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C64C1-9E54-456F-8E4D-72678E9349C4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6D709-D8B7-4D4E-A710-65F462D66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5922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Regulations</a:t>
            </a:r>
            <a:endParaRPr lang="en-US" dirty="0"/>
          </a:p>
        </p:txBody>
      </p:sp>
      <p:pic>
        <p:nvPicPr>
          <p:cNvPr id="1026" name="Picture 2" descr="C:\Users\capozzidk\AppData\Local\Microsoft\Windows\Temporary Internet Files\Content.IE5\FA9NW7BO\MC90043744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161168"/>
            <a:ext cx="180975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apozzidk\AppData\Local\Microsoft\Windows\Temporary Internet Files\Content.IE5\KP9CTAMM\MC90043741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828800"/>
            <a:ext cx="1828800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2057400"/>
            <a:ext cx="1600200" cy="144260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3886200"/>
            <a:ext cx="1790700" cy="2387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091412"/>
            <a:ext cx="32512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08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PHS and USDA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PHS Policy on Humane Care and Use of Laboratory Animals</a:t>
            </a:r>
          </a:p>
          <a:p>
            <a:r>
              <a:rPr lang="en-US" dirty="0" smtClean="0"/>
              <a:t>NIH - OLAW oversees animal welfare for vertebrates</a:t>
            </a:r>
          </a:p>
          <a:p>
            <a:r>
              <a:rPr lang="en-US" b="1" u="sng" dirty="0" smtClean="0"/>
              <a:t>Guide for The Care and Use of Lab. Animals</a:t>
            </a:r>
          </a:p>
          <a:p>
            <a:r>
              <a:rPr lang="en-US" dirty="0" smtClean="0"/>
              <a:t>OLAW Assurance</a:t>
            </a:r>
          </a:p>
          <a:p>
            <a:pPr marL="0" indent="0">
              <a:buNone/>
            </a:pPr>
            <a:r>
              <a:rPr lang="en-US" b="1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USDA – </a:t>
            </a:r>
            <a:r>
              <a:rPr lang="en-US" b="1" u="sng" dirty="0" smtClean="0"/>
              <a:t>Animal Welfare Act</a:t>
            </a:r>
          </a:p>
          <a:p>
            <a:r>
              <a:rPr lang="en-US" dirty="0" smtClean="0"/>
              <a:t>Regulates warm blooded animals</a:t>
            </a:r>
          </a:p>
          <a:p>
            <a:r>
              <a:rPr lang="en-US" dirty="0" smtClean="0"/>
              <a:t>Excludes mice, rats, or birds bred for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8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IACUC </a:t>
            </a:r>
            <a:br>
              <a:rPr lang="en-US" dirty="0" smtClean="0"/>
            </a:br>
            <a:r>
              <a:rPr lang="en-US" sz="3200" dirty="0" smtClean="0"/>
              <a:t>Institutional Animal Care and Use Committee</a:t>
            </a:r>
            <a:endParaRPr lang="en-US" dirty="0"/>
          </a:p>
        </p:txBody>
      </p:sp>
      <p:pic>
        <p:nvPicPr>
          <p:cNvPr id="1026" name="Picture 2" descr="C:\Users\capozzidk\AppData\Local\Microsoft\Windows\Temporary Internet Files\Content.IE5\FA9NW7BO\MC9002408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09800"/>
            <a:ext cx="1822399" cy="162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48685" y="2438400"/>
            <a:ext cx="2881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Self assessment and monitor</a:t>
            </a:r>
            <a:endParaRPr lang="en-US" dirty="0"/>
          </a:p>
        </p:txBody>
      </p:sp>
      <p:pic>
        <p:nvPicPr>
          <p:cNvPr id="1027" name="Picture 3" descr="C:\Users\capozzidk\AppData\Local\Microsoft\Windows\Temporary Internet Files\Content.IE5\KP9CTAMM\MC90018637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800600"/>
            <a:ext cx="1261872" cy="1782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81400" y="5029200"/>
            <a:ext cx="187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Volunteer service </a:t>
            </a:r>
          </a:p>
        </p:txBody>
      </p:sp>
    </p:spTree>
    <p:extLst>
      <p:ext uri="{BB962C8B-B14F-4D97-AF65-F5344CB8AC3E}">
        <p14:creationId xmlns:p14="http://schemas.microsoft.com/office/powerpoint/2010/main" val="73284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IACUC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752600"/>
            <a:ext cx="515788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Scientist, non-scientists, veterinarian, public member</a:t>
            </a:r>
          </a:p>
          <a:p>
            <a:endParaRPr lang="en-US" dirty="0"/>
          </a:p>
          <a:p>
            <a:r>
              <a:rPr lang="en-US" dirty="0" smtClean="0"/>
              <a:t>Oversee and evaluate the entire Program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Protocol review and significant changes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Inspection of facilities and animal use areas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Review the Program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Ongoing assessment of animal care &amp; use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Meeting attendance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Review concerns</a:t>
            </a:r>
          </a:p>
          <a:p>
            <a:endParaRPr lang="en-US" dirty="0"/>
          </a:p>
          <a:p>
            <a:r>
              <a:rPr lang="en-US" dirty="0" smtClean="0"/>
              <a:t>IO has ultimate responsibility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72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2133600"/>
            <a:ext cx="5176802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Must have IACUC approval to conduct activities.</a:t>
            </a:r>
          </a:p>
          <a:p>
            <a:endParaRPr lang="en-US" b="1" dirty="0" smtClean="0"/>
          </a:p>
          <a:p>
            <a:r>
              <a:rPr lang="en-US" dirty="0" smtClean="0"/>
              <a:t>Rational &amp; Purpose of the proposed use of animals</a:t>
            </a:r>
          </a:p>
          <a:p>
            <a:endParaRPr lang="en-US" dirty="0" smtClean="0"/>
          </a:p>
          <a:p>
            <a:r>
              <a:rPr lang="en-US" dirty="0" smtClean="0"/>
              <a:t>Description of the procedures</a:t>
            </a:r>
          </a:p>
          <a:p>
            <a:endParaRPr lang="en-US" dirty="0" smtClean="0"/>
          </a:p>
          <a:p>
            <a:r>
              <a:rPr lang="en-US" dirty="0" smtClean="0"/>
              <a:t>Justification of species and numbers – power analysis</a:t>
            </a:r>
          </a:p>
          <a:p>
            <a:endParaRPr lang="en-US" dirty="0" smtClean="0"/>
          </a:p>
          <a:p>
            <a:r>
              <a:rPr lang="en-US" dirty="0" smtClean="0"/>
              <a:t>Less invasive procedure</a:t>
            </a:r>
          </a:p>
          <a:p>
            <a:endParaRPr lang="en-US" dirty="0" smtClean="0"/>
          </a:p>
          <a:p>
            <a:r>
              <a:rPr lang="en-US" dirty="0" smtClean="0"/>
              <a:t>Unnecessary duplication of experiments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6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60010" y="1957057"/>
            <a:ext cx="4772973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Nonstandard housing &amp; husbandry </a:t>
            </a:r>
            <a:r>
              <a:rPr lang="en-US" dirty="0" smtClean="0"/>
              <a:t>requirements</a:t>
            </a:r>
          </a:p>
          <a:p>
            <a:endParaRPr lang="en-US" dirty="0"/>
          </a:p>
          <a:p>
            <a:r>
              <a:rPr lang="en-US" dirty="0"/>
              <a:t>Impact of proposed procedures on well </a:t>
            </a:r>
            <a:r>
              <a:rPr lang="en-US" dirty="0" smtClean="0"/>
              <a:t>being</a:t>
            </a:r>
          </a:p>
          <a:p>
            <a:endParaRPr lang="en-US" dirty="0"/>
          </a:p>
          <a:p>
            <a:r>
              <a:rPr lang="en-US" dirty="0" smtClean="0"/>
              <a:t>Sedation</a:t>
            </a:r>
            <a:r>
              <a:rPr lang="en-US" dirty="0"/>
              <a:t>, analgesia, </a:t>
            </a:r>
            <a:r>
              <a:rPr lang="en-US" dirty="0" smtClean="0"/>
              <a:t>anesthesia</a:t>
            </a:r>
          </a:p>
          <a:p>
            <a:endParaRPr lang="en-US" dirty="0"/>
          </a:p>
          <a:p>
            <a:r>
              <a:rPr lang="en-US" dirty="0"/>
              <a:t>Surgical procedures &amp; multiple </a:t>
            </a:r>
            <a:r>
              <a:rPr lang="en-US" dirty="0" smtClean="0"/>
              <a:t>procedures</a:t>
            </a:r>
          </a:p>
          <a:p>
            <a:endParaRPr lang="en-US" dirty="0"/>
          </a:p>
          <a:p>
            <a:r>
              <a:rPr lang="en-US" dirty="0"/>
              <a:t>Post procedural care &amp; </a:t>
            </a:r>
            <a:r>
              <a:rPr lang="en-US" dirty="0" smtClean="0"/>
              <a:t>observation</a:t>
            </a:r>
          </a:p>
          <a:p>
            <a:endParaRPr lang="en-US" dirty="0"/>
          </a:p>
          <a:p>
            <a:r>
              <a:rPr lang="en-US" dirty="0"/>
              <a:t>Rationale for selected </a:t>
            </a:r>
            <a:r>
              <a:rPr lang="en-US" dirty="0" smtClean="0"/>
              <a:t>endpoints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2286000"/>
            <a:ext cx="564956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Criteria &amp; process for intervention, removal, or euthanasia</a:t>
            </a:r>
          </a:p>
          <a:p>
            <a:endParaRPr lang="en-US" dirty="0"/>
          </a:p>
          <a:p>
            <a:r>
              <a:rPr lang="en-US" dirty="0"/>
              <a:t>Method of </a:t>
            </a:r>
            <a:r>
              <a:rPr lang="en-US" dirty="0" smtClean="0"/>
              <a:t>euthanasia</a:t>
            </a:r>
          </a:p>
          <a:p>
            <a:endParaRPr lang="en-US" dirty="0"/>
          </a:p>
          <a:p>
            <a:r>
              <a:rPr lang="en-US" dirty="0" smtClean="0"/>
              <a:t>Personnel </a:t>
            </a:r>
            <a:r>
              <a:rPr lang="en-US" dirty="0"/>
              <a:t>training and </a:t>
            </a:r>
            <a:r>
              <a:rPr lang="en-US" dirty="0" smtClean="0"/>
              <a:t>experience</a:t>
            </a:r>
          </a:p>
          <a:p>
            <a:endParaRPr lang="en-US" dirty="0"/>
          </a:p>
          <a:p>
            <a:r>
              <a:rPr lang="en-US" dirty="0"/>
              <a:t>Hazardous materials &amp; safe working environment</a:t>
            </a:r>
          </a:p>
        </p:txBody>
      </p:sp>
    </p:spTree>
    <p:extLst>
      <p:ext uri="{BB962C8B-B14F-4D97-AF65-F5344CB8AC3E}">
        <p14:creationId xmlns:p14="http://schemas.microsoft.com/office/powerpoint/2010/main" val="236494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200</Words>
  <Application>Microsoft Office PowerPoint</Application>
  <PresentationFormat>On-screen Show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Regulations</vt:lpstr>
      <vt:lpstr>PHS and USDA</vt:lpstr>
      <vt:lpstr>IACUC  Institutional Animal Care and Use Committee</vt:lpstr>
      <vt:lpstr>IACUC</vt:lpstr>
      <vt:lpstr>Protocol</vt:lpstr>
      <vt:lpstr>Protocol</vt:lpstr>
      <vt:lpstr>Protocol</vt:lpstr>
    </vt:vector>
  </TitlesOfParts>
  <Company>UPMC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IACUC Office</dc:title>
  <dc:creator>capozzidk</dc:creator>
  <cp:lastModifiedBy>Petsch, Shannon</cp:lastModifiedBy>
  <cp:revision>21</cp:revision>
  <cp:lastPrinted>2014-04-02T18:47:35Z</cp:lastPrinted>
  <dcterms:created xsi:type="dcterms:W3CDTF">2014-03-31T14:56:43Z</dcterms:created>
  <dcterms:modified xsi:type="dcterms:W3CDTF">2014-04-07T13:04:17Z</dcterms:modified>
</cp:coreProperties>
</file>