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6" r:id="rId2"/>
  </p:sldMasterIdLst>
  <p:notesMasterIdLst>
    <p:notesMasterId r:id="rId10"/>
  </p:notesMasterIdLst>
  <p:sldIdLst>
    <p:sldId id="277" r:id="rId3"/>
    <p:sldId id="278" r:id="rId4"/>
    <p:sldId id="259" r:id="rId5"/>
    <p:sldId id="281" r:id="rId6"/>
    <p:sldId id="279" r:id="rId7"/>
    <p:sldId id="280" r:id="rId8"/>
    <p:sldId id="282" r:id="rId9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2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9" autoAdjust="0"/>
    <p:restoredTop sz="87797" autoAdjust="0"/>
  </p:normalViewPr>
  <p:slideViewPr>
    <p:cSldViewPr snapToGrid="0" snapToObjects="1" showGuides="1">
      <p:cViewPr varScale="1">
        <p:scale>
          <a:sx n="80" d="100"/>
          <a:sy n="80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953AB07E-92D6-EB42-AEBA-DCFE563C7F35}" type="datetimeFigureOut">
              <a:rPr lang="en-US" smtClean="0"/>
              <a:pPr/>
              <a:t>2/20/2014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EDB1F68-CE5E-1F41-AC1C-86AF50A0BE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116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0" y="0"/>
            <a:ext cx="9144000" cy="1219200"/>
          </a:xfrm>
          <a:custGeom>
            <a:avLst/>
            <a:gdLst>
              <a:gd name="T0" fmla="*/ 11520 w 11520"/>
              <a:gd name="T1" fmla="*/ 0 h 1536"/>
              <a:gd name="T2" fmla="*/ 11520 w 11520"/>
              <a:gd name="T3" fmla="*/ 1536 h 1536"/>
              <a:gd name="T4" fmla="*/ 11396 w 11520"/>
              <a:gd name="T5" fmla="*/ 1478 h 1536"/>
              <a:gd name="T6" fmla="*/ 11240 w 11520"/>
              <a:gd name="T7" fmla="*/ 1410 h 1536"/>
              <a:gd name="T8" fmla="*/ 11022 w 11520"/>
              <a:gd name="T9" fmla="*/ 1323 h 1536"/>
              <a:gd name="T10" fmla="*/ 10743 w 11520"/>
              <a:gd name="T11" fmla="*/ 1220 h 1536"/>
              <a:gd name="T12" fmla="*/ 10403 w 11520"/>
              <a:gd name="T13" fmla="*/ 1104 h 1536"/>
              <a:gd name="T14" fmla="*/ 10002 w 11520"/>
              <a:gd name="T15" fmla="*/ 980 h 1536"/>
              <a:gd name="T16" fmla="*/ 9662 w 11520"/>
              <a:gd name="T17" fmla="*/ 886 h 1536"/>
              <a:gd name="T18" fmla="*/ 9416 w 11520"/>
              <a:gd name="T19" fmla="*/ 821 h 1536"/>
              <a:gd name="T20" fmla="*/ 9155 w 11520"/>
              <a:gd name="T21" fmla="*/ 758 h 1536"/>
              <a:gd name="T22" fmla="*/ 8879 w 11520"/>
              <a:gd name="T23" fmla="*/ 695 h 1536"/>
              <a:gd name="T24" fmla="*/ 8586 w 11520"/>
              <a:gd name="T25" fmla="*/ 632 h 1536"/>
              <a:gd name="T26" fmla="*/ 8280 w 11520"/>
              <a:gd name="T27" fmla="*/ 572 h 1536"/>
              <a:gd name="T28" fmla="*/ 7959 w 11520"/>
              <a:gd name="T29" fmla="*/ 515 h 1536"/>
              <a:gd name="T30" fmla="*/ 7623 w 11520"/>
              <a:gd name="T31" fmla="*/ 460 h 1536"/>
              <a:gd name="T32" fmla="*/ 7274 w 11520"/>
              <a:gd name="T33" fmla="*/ 409 h 1536"/>
              <a:gd name="T34" fmla="*/ 6908 w 11520"/>
              <a:gd name="T35" fmla="*/ 361 h 1536"/>
              <a:gd name="T36" fmla="*/ 6527 w 11520"/>
              <a:gd name="T37" fmla="*/ 318 h 1536"/>
              <a:gd name="T38" fmla="*/ 6132 w 11520"/>
              <a:gd name="T39" fmla="*/ 279 h 1536"/>
              <a:gd name="T40" fmla="*/ 5723 w 11520"/>
              <a:gd name="T41" fmla="*/ 244 h 1536"/>
              <a:gd name="T42" fmla="*/ 5298 w 11520"/>
              <a:gd name="T43" fmla="*/ 216 h 1536"/>
              <a:gd name="T44" fmla="*/ 4859 w 11520"/>
              <a:gd name="T45" fmla="*/ 195 h 1536"/>
              <a:gd name="T46" fmla="*/ 4406 w 11520"/>
              <a:gd name="T47" fmla="*/ 180 h 1536"/>
              <a:gd name="T48" fmla="*/ 3938 w 11520"/>
              <a:gd name="T49" fmla="*/ 172 h 1536"/>
              <a:gd name="T50" fmla="*/ 3698 w 11520"/>
              <a:gd name="T51" fmla="*/ 171 h 1536"/>
              <a:gd name="T52" fmla="*/ 3252 w 11520"/>
              <a:gd name="T53" fmla="*/ 174 h 1536"/>
              <a:gd name="T54" fmla="*/ 2835 w 11520"/>
              <a:gd name="T55" fmla="*/ 183 h 1536"/>
              <a:gd name="T56" fmla="*/ 2447 w 11520"/>
              <a:gd name="T57" fmla="*/ 196 h 1536"/>
              <a:gd name="T58" fmla="*/ 2087 w 11520"/>
              <a:gd name="T59" fmla="*/ 214 h 1536"/>
              <a:gd name="T60" fmla="*/ 1755 w 11520"/>
              <a:gd name="T61" fmla="*/ 234 h 1536"/>
              <a:gd name="T62" fmla="*/ 1452 w 11520"/>
              <a:gd name="T63" fmla="*/ 258 h 1536"/>
              <a:gd name="T64" fmla="*/ 1176 w 11520"/>
              <a:gd name="T65" fmla="*/ 282 h 1536"/>
              <a:gd name="T66" fmla="*/ 713 w 11520"/>
              <a:gd name="T67" fmla="*/ 333 h 1536"/>
              <a:gd name="T68" fmla="*/ 365 w 11520"/>
              <a:gd name="T69" fmla="*/ 381 h 1536"/>
              <a:gd name="T70" fmla="*/ 132 w 11520"/>
              <a:gd name="T71" fmla="*/ 418 h 1536"/>
              <a:gd name="T72" fmla="*/ 0 w 11520"/>
              <a:gd name="T73" fmla="*/ 444 h 1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1520" h="1536">
                <a:moveTo>
                  <a:pt x="0" y="0"/>
                </a:moveTo>
                <a:lnTo>
                  <a:pt x="11520" y="0"/>
                </a:lnTo>
                <a:lnTo>
                  <a:pt x="11520" y="1536"/>
                </a:lnTo>
                <a:lnTo>
                  <a:pt x="11489" y="1521"/>
                </a:lnTo>
                <a:lnTo>
                  <a:pt x="11396" y="1478"/>
                </a:lnTo>
                <a:lnTo>
                  <a:pt x="11325" y="1446"/>
                </a:lnTo>
                <a:lnTo>
                  <a:pt x="11240" y="1410"/>
                </a:lnTo>
                <a:lnTo>
                  <a:pt x="11139" y="1368"/>
                </a:lnTo>
                <a:lnTo>
                  <a:pt x="11022" y="1323"/>
                </a:lnTo>
                <a:lnTo>
                  <a:pt x="10890" y="1272"/>
                </a:lnTo>
                <a:lnTo>
                  <a:pt x="10743" y="1220"/>
                </a:lnTo>
                <a:lnTo>
                  <a:pt x="10581" y="1163"/>
                </a:lnTo>
                <a:lnTo>
                  <a:pt x="10403" y="1104"/>
                </a:lnTo>
                <a:lnTo>
                  <a:pt x="10211" y="1043"/>
                </a:lnTo>
                <a:lnTo>
                  <a:pt x="10002" y="980"/>
                </a:lnTo>
                <a:lnTo>
                  <a:pt x="9779" y="917"/>
                </a:lnTo>
                <a:lnTo>
                  <a:pt x="9662" y="886"/>
                </a:lnTo>
                <a:lnTo>
                  <a:pt x="9540" y="853"/>
                </a:lnTo>
                <a:lnTo>
                  <a:pt x="9416" y="821"/>
                </a:lnTo>
                <a:lnTo>
                  <a:pt x="9287" y="790"/>
                </a:lnTo>
                <a:lnTo>
                  <a:pt x="9155" y="758"/>
                </a:lnTo>
                <a:lnTo>
                  <a:pt x="9018" y="727"/>
                </a:lnTo>
                <a:lnTo>
                  <a:pt x="8879" y="695"/>
                </a:lnTo>
                <a:lnTo>
                  <a:pt x="8735" y="664"/>
                </a:lnTo>
                <a:lnTo>
                  <a:pt x="8586" y="632"/>
                </a:lnTo>
                <a:lnTo>
                  <a:pt x="8436" y="602"/>
                </a:lnTo>
                <a:lnTo>
                  <a:pt x="8280" y="572"/>
                </a:lnTo>
                <a:lnTo>
                  <a:pt x="8123" y="544"/>
                </a:lnTo>
                <a:lnTo>
                  <a:pt x="7959" y="515"/>
                </a:lnTo>
                <a:lnTo>
                  <a:pt x="7794" y="487"/>
                </a:lnTo>
                <a:lnTo>
                  <a:pt x="7623" y="460"/>
                </a:lnTo>
                <a:lnTo>
                  <a:pt x="7451" y="435"/>
                </a:lnTo>
                <a:lnTo>
                  <a:pt x="7274" y="409"/>
                </a:lnTo>
                <a:lnTo>
                  <a:pt x="7092" y="384"/>
                </a:lnTo>
                <a:lnTo>
                  <a:pt x="6908" y="361"/>
                </a:lnTo>
                <a:lnTo>
                  <a:pt x="6719" y="339"/>
                </a:lnTo>
                <a:lnTo>
                  <a:pt x="6527" y="318"/>
                </a:lnTo>
                <a:lnTo>
                  <a:pt x="6332" y="297"/>
                </a:lnTo>
                <a:lnTo>
                  <a:pt x="6132" y="279"/>
                </a:lnTo>
                <a:lnTo>
                  <a:pt x="5930" y="261"/>
                </a:lnTo>
                <a:lnTo>
                  <a:pt x="5723" y="244"/>
                </a:lnTo>
                <a:lnTo>
                  <a:pt x="5513" y="229"/>
                </a:lnTo>
                <a:lnTo>
                  <a:pt x="5298" y="216"/>
                </a:lnTo>
                <a:lnTo>
                  <a:pt x="5081" y="205"/>
                </a:lnTo>
                <a:lnTo>
                  <a:pt x="4859" y="195"/>
                </a:lnTo>
                <a:lnTo>
                  <a:pt x="4634" y="186"/>
                </a:lnTo>
                <a:lnTo>
                  <a:pt x="4406" y="180"/>
                </a:lnTo>
                <a:lnTo>
                  <a:pt x="4173" y="175"/>
                </a:lnTo>
                <a:lnTo>
                  <a:pt x="3938" y="172"/>
                </a:lnTo>
                <a:lnTo>
                  <a:pt x="3698" y="171"/>
                </a:lnTo>
                <a:lnTo>
                  <a:pt x="3471" y="172"/>
                </a:lnTo>
                <a:lnTo>
                  <a:pt x="3252" y="174"/>
                </a:lnTo>
                <a:lnTo>
                  <a:pt x="3041" y="178"/>
                </a:lnTo>
                <a:lnTo>
                  <a:pt x="2835" y="183"/>
                </a:lnTo>
                <a:lnTo>
                  <a:pt x="2637" y="189"/>
                </a:lnTo>
                <a:lnTo>
                  <a:pt x="2447" y="196"/>
                </a:lnTo>
                <a:lnTo>
                  <a:pt x="2264" y="204"/>
                </a:lnTo>
                <a:lnTo>
                  <a:pt x="2087" y="214"/>
                </a:lnTo>
                <a:lnTo>
                  <a:pt x="1917" y="223"/>
                </a:lnTo>
                <a:lnTo>
                  <a:pt x="1755" y="234"/>
                </a:lnTo>
                <a:lnTo>
                  <a:pt x="1599" y="246"/>
                </a:lnTo>
                <a:lnTo>
                  <a:pt x="1452" y="258"/>
                </a:lnTo>
                <a:lnTo>
                  <a:pt x="1311" y="270"/>
                </a:lnTo>
                <a:lnTo>
                  <a:pt x="1176" y="282"/>
                </a:lnTo>
                <a:lnTo>
                  <a:pt x="930" y="307"/>
                </a:lnTo>
                <a:lnTo>
                  <a:pt x="713" y="333"/>
                </a:lnTo>
                <a:lnTo>
                  <a:pt x="525" y="358"/>
                </a:lnTo>
                <a:lnTo>
                  <a:pt x="365" y="381"/>
                </a:lnTo>
                <a:lnTo>
                  <a:pt x="234" y="402"/>
                </a:lnTo>
                <a:lnTo>
                  <a:pt x="132" y="418"/>
                </a:lnTo>
                <a:lnTo>
                  <a:pt x="59" y="432"/>
                </a:lnTo>
                <a:lnTo>
                  <a:pt x="0" y="444"/>
                </a:lnTo>
                <a:lnTo>
                  <a:pt x="0" y="0"/>
                </a:lnTo>
                <a:close/>
              </a:path>
            </a:pathLst>
          </a:custGeom>
          <a:solidFill>
            <a:srgbClr val="50154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0" y="5902419"/>
            <a:ext cx="9144000" cy="955581"/>
          </a:xfrm>
          <a:custGeom>
            <a:avLst/>
            <a:gdLst/>
            <a:ahLst/>
            <a:cxnLst>
              <a:cxn ang="0">
                <a:pos x="11520" y="0"/>
              </a:cxn>
              <a:cxn ang="0">
                <a:pos x="11520" y="1536"/>
              </a:cxn>
              <a:cxn ang="0">
                <a:pos x="11396" y="1478"/>
              </a:cxn>
              <a:cxn ang="0">
                <a:pos x="11240" y="1410"/>
              </a:cxn>
              <a:cxn ang="0">
                <a:pos x="11022" y="1323"/>
              </a:cxn>
              <a:cxn ang="0">
                <a:pos x="10743" y="1220"/>
              </a:cxn>
              <a:cxn ang="0">
                <a:pos x="10403" y="1104"/>
              </a:cxn>
              <a:cxn ang="0">
                <a:pos x="10002" y="980"/>
              </a:cxn>
              <a:cxn ang="0">
                <a:pos x="9662" y="886"/>
              </a:cxn>
              <a:cxn ang="0">
                <a:pos x="9416" y="821"/>
              </a:cxn>
              <a:cxn ang="0">
                <a:pos x="9155" y="758"/>
              </a:cxn>
              <a:cxn ang="0">
                <a:pos x="8879" y="695"/>
              </a:cxn>
              <a:cxn ang="0">
                <a:pos x="8586" y="632"/>
              </a:cxn>
              <a:cxn ang="0">
                <a:pos x="8280" y="572"/>
              </a:cxn>
              <a:cxn ang="0">
                <a:pos x="7959" y="515"/>
              </a:cxn>
              <a:cxn ang="0">
                <a:pos x="7623" y="460"/>
              </a:cxn>
              <a:cxn ang="0">
                <a:pos x="7274" y="409"/>
              </a:cxn>
              <a:cxn ang="0">
                <a:pos x="6908" y="361"/>
              </a:cxn>
              <a:cxn ang="0">
                <a:pos x="6527" y="318"/>
              </a:cxn>
              <a:cxn ang="0">
                <a:pos x="6132" y="279"/>
              </a:cxn>
              <a:cxn ang="0">
                <a:pos x="5723" y="244"/>
              </a:cxn>
              <a:cxn ang="0">
                <a:pos x="5298" y="216"/>
              </a:cxn>
              <a:cxn ang="0">
                <a:pos x="4859" y="195"/>
              </a:cxn>
              <a:cxn ang="0">
                <a:pos x="4406" y="180"/>
              </a:cxn>
              <a:cxn ang="0">
                <a:pos x="3938" y="172"/>
              </a:cxn>
              <a:cxn ang="0">
                <a:pos x="3698" y="171"/>
              </a:cxn>
              <a:cxn ang="0">
                <a:pos x="3252" y="174"/>
              </a:cxn>
              <a:cxn ang="0">
                <a:pos x="2835" y="183"/>
              </a:cxn>
              <a:cxn ang="0">
                <a:pos x="2447" y="196"/>
              </a:cxn>
              <a:cxn ang="0">
                <a:pos x="2087" y="214"/>
              </a:cxn>
              <a:cxn ang="0">
                <a:pos x="1755" y="234"/>
              </a:cxn>
              <a:cxn ang="0">
                <a:pos x="1452" y="258"/>
              </a:cxn>
              <a:cxn ang="0">
                <a:pos x="1176" y="282"/>
              </a:cxn>
              <a:cxn ang="0">
                <a:pos x="713" y="333"/>
              </a:cxn>
              <a:cxn ang="0">
                <a:pos x="365" y="381"/>
              </a:cxn>
              <a:cxn ang="0">
                <a:pos x="132" y="418"/>
              </a:cxn>
              <a:cxn ang="0">
                <a:pos x="0" y="444"/>
              </a:cxn>
            </a:cxnLst>
            <a:rect l="0" t="0" r="r" b="b"/>
            <a:pathLst>
              <a:path w="11520" h="1536">
                <a:moveTo>
                  <a:pt x="0" y="0"/>
                </a:moveTo>
                <a:lnTo>
                  <a:pt x="11520" y="0"/>
                </a:lnTo>
                <a:lnTo>
                  <a:pt x="11520" y="1536"/>
                </a:lnTo>
                <a:lnTo>
                  <a:pt x="11520" y="1536"/>
                </a:lnTo>
                <a:lnTo>
                  <a:pt x="11489" y="1521"/>
                </a:lnTo>
                <a:lnTo>
                  <a:pt x="11396" y="1478"/>
                </a:lnTo>
                <a:lnTo>
                  <a:pt x="11325" y="1446"/>
                </a:lnTo>
                <a:lnTo>
                  <a:pt x="11240" y="1410"/>
                </a:lnTo>
                <a:lnTo>
                  <a:pt x="11139" y="1368"/>
                </a:lnTo>
                <a:lnTo>
                  <a:pt x="11022" y="1323"/>
                </a:lnTo>
                <a:lnTo>
                  <a:pt x="10890" y="1272"/>
                </a:lnTo>
                <a:lnTo>
                  <a:pt x="10743" y="1220"/>
                </a:lnTo>
                <a:lnTo>
                  <a:pt x="10581" y="1163"/>
                </a:lnTo>
                <a:lnTo>
                  <a:pt x="10403" y="1104"/>
                </a:lnTo>
                <a:lnTo>
                  <a:pt x="10211" y="1043"/>
                </a:lnTo>
                <a:lnTo>
                  <a:pt x="10002" y="980"/>
                </a:lnTo>
                <a:lnTo>
                  <a:pt x="9779" y="917"/>
                </a:lnTo>
                <a:lnTo>
                  <a:pt x="9662" y="886"/>
                </a:lnTo>
                <a:lnTo>
                  <a:pt x="9540" y="853"/>
                </a:lnTo>
                <a:lnTo>
                  <a:pt x="9416" y="821"/>
                </a:lnTo>
                <a:lnTo>
                  <a:pt x="9287" y="790"/>
                </a:lnTo>
                <a:lnTo>
                  <a:pt x="9155" y="758"/>
                </a:lnTo>
                <a:lnTo>
                  <a:pt x="9018" y="727"/>
                </a:lnTo>
                <a:lnTo>
                  <a:pt x="8879" y="695"/>
                </a:lnTo>
                <a:lnTo>
                  <a:pt x="8735" y="664"/>
                </a:lnTo>
                <a:lnTo>
                  <a:pt x="8586" y="632"/>
                </a:lnTo>
                <a:lnTo>
                  <a:pt x="8436" y="602"/>
                </a:lnTo>
                <a:lnTo>
                  <a:pt x="8280" y="572"/>
                </a:lnTo>
                <a:lnTo>
                  <a:pt x="8123" y="544"/>
                </a:lnTo>
                <a:lnTo>
                  <a:pt x="7959" y="515"/>
                </a:lnTo>
                <a:lnTo>
                  <a:pt x="7794" y="487"/>
                </a:lnTo>
                <a:lnTo>
                  <a:pt x="7623" y="460"/>
                </a:lnTo>
                <a:lnTo>
                  <a:pt x="7451" y="435"/>
                </a:lnTo>
                <a:lnTo>
                  <a:pt x="7274" y="409"/>
                </a:lnTo>
                <a:lnTo>
                  <a:pt x="7092" y="384"/>
                </a:lnTo>
                <a:lnTo>
                  <a:pt x="6908" y="361"/>
                </a:lnTo>
                <a:lnTo>
                  <a:pt x="6719" y="339"/>
                </a:lnTo>
                <a:lnTo>
                  <a:pt x="6527" y="318"/>
                </a:lnTo>
                <a:lnTo>
                  <a:pt x="6332" y="297"/>
                </a:lnTo>
                <a:lnTo>
                  <a:pt x="6132" y="279"/>
                </a:lnTo>
                <a:lnTo>
                  <a:pt x="5930" y="261"/>
                </a:lnTo>
                <a:lnTo>
                  <a:pt x="5723" y="244"/>
                </a:lnTo>
                <a:lnTo>
                  <a:pt x="5513" y="229"/>
                </a:lnTo>
                <a:lnTo>
                  <a:pt x="5298" y="216"/>
                </a:lnTo>
                <a:lnTo>
                  <a:pt x="5081" y="205"/>
                </a:lnTo>
                <a:lnTo>
                  <a:pt x="4859" y="195"/>
                </a:lnTo>
                <a:lnTo>
                  <a:pt x="4634" y="186"/>
                </a:lnTo>
                <a:lnTo>
                  <a:pt x="4406" y="180"/>
                </a:lnTo>
                <a:lnTo>
                  <a:pt x="4173" y="175"/>
                </a:lnTo>
                <a:lnTo>
                  <a:pt x="3938" y="172"/>
                </a:lnTo>
                <a:lnTo>
                  <a:pt x="3698" y="171"/>
                </a:lnTo>
                <a:lnTo>
                  <a:pt x="3698" y="171"/>
                </a:lnTo>
                <a:lnTo>
                  <a:pt x="3471" y="172"/>
                </a:lnTo>
                <a:lnTo>
                  <a:pt x="3252" y="174"/>
                </a:lnTo>
                <a:lnTo>
                  <a:pt x="3041" y="178"/>
                </a:lnTo>
                <a:lnTo>
                  <a:pt x="2835" y="183"/>
                </a:lnTo>
                <a:lnTo>
                  <a:pt x="2637" y="189"/>
                </a:lnTo>
                <a:lnTo>
                  <a:pt x="2447" y="196"/>
                </a:lnTo>
                <a:lnTo>
                  <a:pt x="2264" y="204"/>
                </a:lnTo>
                <a:lnTo>
                  <a:pt x="2087" y="214"/>
                </a:lnTo>
                <a:lnTo>
                  <a:pt x="1917" y="223"/>
                </a:lnTo>
                <a:lnTo>
                  <a:pt x="1755" y="234"/>
                </a:lnTo>
                <a:lnTo>
                  <a:pt x="1599" y="246"/>
                </a:lnTo>
                <a:lnTo>
                  <a:pt x="1452" y="258"/>
                </a:lnTo>
                <a:lnTo>
                  <a:pt x="1311" y="270"/>
                </a:lnTo>
                <a:lnTo>
                  <a:pt x="1176" y="282"/>
                </a:lnTo>
                <a:lnTo>
                  <a:pt x="930" y="307"/>
                </a:lnTo>
                <a:lnTo>
                  <a:pt x="713" y="333"/>
                </a:lnTo>
                <a:lnTo>
                  <a:pt x="525" y="358"/>
                </a:lnTo>
                <a:lnTo>
                  <a:pt x="365" y="381"/>
                </a:lnTo>
                <a:lnTo>
                  <a:pt x="234" y="402"/>
                </a:lnTo>
                <a:lnTo>
                  <a:pt x="132" y="418"/>
                </a:lnTo>
                <a:lnTo>
                  <a:pt x="59" y="432"/>
                </a:lnTo>
                <a:lnTo>
                  <a:pt x="0" y="444"/>
                </a:lnTo>
                <a:lnTo>
                  <a:pt x="0" y="0"/>
                </a:lnTo>
                <a:close/>
              </a:path>
            </a:pathLst>
          </a:custGeom>
          <a:solidFill>
            <a:srgbClr val="535A5D"/>
          </a:solidFill>
          <a:ln w="9525">
            <a:noFill/>
            <a:round/>
            <a:headEnd/>
            <a:tailEnd/>
          </a:ln>
          <a:scene3d>
            <a:camera prst="orthographicFront">
              <a:rot lat="0" lon="0" rev="10800000"/>
            </a:camera>
            <a:lightRig rig="threePt" dir="t"/>
          </a:scene3d>
        </p:spPr>
        <p:txBody>
          <a:bodyPr/>
          <a:lstStyle/>
          <a:p>
            <a:pPr>
              <a:defRPr/>
            </a:pPr>
            <a:endParaRPr lang="en-US" dirty="0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pic>
        <p:nvPicPr>
          <p:cNvPr id="6" name="Picture 6" descr="UPMC_1_H_RGB_Tag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4138" y="2068513"/>
            <a:ext cx="4506912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84824" y="4472904"/>
            <a:ext cx="7311227" cy="1021895"/>
          </a:xfrm>
          <a:prstGeom prst="rect">
            <a:avLst/>
          </a:prstGeom>
          <a:ln>
            <a:noFill/>
          </a:ln>
        </p:spPr>
        <p:txBody>
          <a:bodyPr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0" i="0" cap="none" baseline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84824" y="3758753"/>
            <a:ext cx="731122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marL="0" algn="l">
              <a:lnSpc>
                <a:spcPct val="100000"/>
              </a:lnSpc>
              <a:spcBef>
                <a:spcPts val="0"/>
              </a:spcBef>
              <a:defRPr sz="2800" b="1" cap="none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887413"/>
          </a:xfrm>
          <a:prstGeom prst="rect">
            <a:avLst/>
          </a:prstGeom>
          <a:solidFill>
            <a:srgbClr val="5115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entury Gothic"/>
              <a:cs typeface="Century Gothic"/>
            </a:endParaRPr>
          </a:p>
        </p:txBody>
      </p:sp>
      <p:pic>
        <p:nvPicPr>
          <p:cNvPr id="5" name="Picture 5" descr="UPMC_1_H_RGB_Tag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4375" y="6180138"/>
            <a:ext cx="184943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154" y="1144634"/>
            <a:ext cx="8689518" cy="479805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entury Gothic"/>
                <a:cs typeface="Century Gothic"/>
              </a:defRPr>
            </a:lvl1pPr>
            <a:lvl2pPr>
              <a:defRPr sz="2000">
                <a:solidFill>
                  <a:schemeClr val="tx1"/>
                </a:solidFill>
                <a:latin typeface="Century Gothic"/>
                <a:cs typeface="Century Gothic"/>
              </a:defRPr>
            </a:lvl2pPr>
            <a:lvl3pPr>
              <a:defRPr>
                <a:solidFill>
                  <a:schemeClr val="tx1"/>
                </a:solidFill>
                <a:latin typeface="Century Gothic"/>
                <a:cs typeface="Century Gothic"/>
              </a:defRPr>
            </a:lvl3pPr>
            <a:lvl4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4pPr>
            <a:lvl5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0"/>
            <a:ext cx="8691562" cy="862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0"/>
          <a:lstStyle>
            <a:lvl1pPr>
              <a:defRPr>
                <a:latin typeface="Century Gothic"/>
                <a:cs typeface="Century Gothic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24ECBF-3B15-7143-A7FC-E326D570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87413"/>
          </a:xfrm>
          <a:prstGeom prst="rect">
            <a:avLst/>
          </a:prstGeom>
          <a:solidFill>
            <a:srgbClr val="5115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entury Gothic"/>
              <a:cs typeface="Century Gothic"/>
            </a:endParaRPr>
          </a:p>
        </p:txBody>
      </p:sp>
      <p:pic>
        <p:nvPicPr>
          <p:cNvPr id="6" name="Picture 5" descr="UPMC_1_H_RGB_Tag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4375" y="6180138"/>
            <a:ext cx="184943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154" y="1144634"/>
            <a:ext cx="4269646" cy="4798051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Century Gothic"/>
                <a:cs typeface="Century Gothic"/>
              </a:defRPr>
            </a:lvl1pPr>
            <a:lvl2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2pPr>
            <a:lvl3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3pPr>
            <a:lvl4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4pPr>
            <a:lvl5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144634"/>
            <a:ext cx="4267473" cy="4798051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Century Gothic"/>
                <a:cs typeface="Century Gothic"/>
              </a:defRPr>
            </a:lvl1pPr>
            <a:lvl2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2pPr>
            <a:lvl3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3pPr>
            <a:lvl4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4pPr>
            <a:lvl5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0"/>
            <a:ext cx="8691562" cy="862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0"/>
          <a:lstStyle>
            <a:lvl1pPr>
              <a:defRPr>
                <a:latin typeface="Century Gothic"/>
                <a:cs typeface="Century Gothic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24ECBF-3B15-7143-A7FC-E326D570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887413"/>
          </a:xfrm>
          <a:prstGeom prst="rect">
            <a:avLst/>
          </a:prstGeom>
          <a:solidFill>
            <a:srgbClr val="5115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entury Gothic"/>
              <a:cs typeface="Century Gothic"/>
            </a:endParaRPr>
          </a:p>
        </p:txBody>
      </p:sp>
      <p:pic>
        <p:nvPicPr>
          <p:cNvPr id="4" name="Picture 5" descr="UPMC_1_H_RGB_Tag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4375" y="6180138"/>
            <a:ext cx="184943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0"/>
            <a:ext cx="8691562" cy="862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0"/>
          <a:lstStyle>
            <a:lvl1pPr>
              <a:defRPr>
                <a:latin typeface="Century Gothic"/>
                <a:cs typeface="Century Gothic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24ECBF-3B15-7143-A7FC-E326D570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0" y="0"/>
            <a:ext cx="9144000" cy="1219200"/>
          </a:xfrm>
          <a:custGeom>
            <a:avLst/>
            <a:gdLst>
              <a:gd name="T0" fmla="*/ 11520 w 11520"/>
              <a:gd name="T1" fmla="*/ 0 h 1536"/>
              <a:gd name="T2" fmla="*/ 11520 w 11520"/>
              <a:gd name="T3" fmla="*/ 1536 h 1536"/>
              <a:gd name="T4" fmla="*/ 11396 w 11520"/>
              <a:gd name="T5" fmla="*/ 1478 h 1536"/>
              <a:gd name="T6" fmla="*/ 11240 w 11520"/>
              <a:gd name="T7" fmla="*/ 1410 h 1536"/>
              <a:gd name="T8" fmla="*/ 11022 w 11520"/>
              <a:gd name="T9" fmla="*/ 1323 h 1536"/>
              <a:gd name="T10" fmla="*/ 10743 w 11520"/>
              <a:gd name="T11" fmla="*/ 1220 h 1536"/>
              <a:gd name="T12" fmla="*/ 10403 w 11520"/>
              <a:gd name="T13" fmla="*/ 1104 h 1536"/>
              <a:gd name="T14" fmla="*/ 10002 w 11520"/>
              <a:gd name="T15" fmla="*/ 980 h 1536"/>
              <a:gd name="T16" fmla="*/ 9662 w 11520"/>
              <a:gd name="T17" fmla="*/ 886 h 1536"/>
              <a:gd name="T18" fmla="*/ 9416 w 11520"/>
              <a:gd name="T19" fmla="*/ 821 h 1536"/>
              <a:gd name="T20" fmla="*/ 9155 w 11520"/>
              <a:gd name="T21" fmla="*/ 758 h 1536"/>
              <a:gd name="T22" fmla="*/ 8879 w 11520"/>
              <a:gd name="T23" fmla="*/ 695 h 1536"/>
              <a:gd name="T24" fmla="*/ 8586 w 11520"/>
              <a:gd name="T25" fmla="*/ 632 h 1536"/>
              <a:gd name="T26" fmla="*/ 8280 w 11520"/>
              <a:gd name="T27" fmla="*/ 572 h 1536"/>
              <a:gd name="T28" fmla="*/ 7959 w 11520"/>
              <a:gd name="T29" fmla="*/ 515 h 1536"/>
              <a:gd name="T30" fmla="*/ 7623 w 11520"/>
              <a:gd name="T31" fmla="*/ 460 h 1536"/>
              <a:gd name="T32" fmla="*/ 7274 w 11520"/>
              <a:gd name="T33" fmla="*/ 409 h 1536"/>
              <a:gd name="T34" fmla="*/ 6908 w 11520"/>
              <a:gd name="T35" fmla="*/ 361 h 1536"/>
              <a:gd name="T36" fmla="*/ 6527 w 11520"/>
              <a:gd name="T37" fmla="*/ 318 h 1536"/>
              <a:gd name="T38" fmla="*/ 6132 w 11520"/>
              <a:gd name="T39" fmla="*/ 279 h 1536"/>
              <a:gd name="T40" fmla="*/ 5723 w 11520"/>
              <a:gd name="T41" fmla="*/ 244 h 1536"/>
              <a:gd name="T42" fmla="*/ 5298 w 11520"/>
              <a:gd name="T43" fmla="*/ 216 h 1536"/>
              <a:gd name="T44" fmla="*/ 4859 w 11520"/>
              <a:gd name="T45" fmla="*/ 195 h 1536"/>
              <a:gd name="T46" fmla="*/ 4406 w 11520"/>
              <a:gd name="T47" fmla="*/ 180 h 1536"/>
              <a:gd name="T48" fmla="*/ 3938 w 11520"/>
              <a:gd name="T49" fmla="*/ 172 h 1536"/>
              <a:gd name="T50" fmla="*/ 3698 w 11520"/>
              <a:gd name="T51" fmla="*/ 171 h 1536"/>
              <a:gd name="T52" fmla="*/ 3252 w 11520"/>
              <a:gd name="T53" fmla="*/ 174 h 1536"/>
              <a:gd name="T54" fmla="*/ 2835 w 11520"/>
              <a:gd name="T55" fmla="*/ 183 h 1536"/>
              <a:gd name="T56" fmla="*/ 2447 w 11520"/>
              <a:gd name="T57" fmla="*/ 196 h 1536"/>
              <a:gd name="T58" fmla="*/ 2087 w 11520"/>
              <a:gd name="T59" fmla="*/ 214 h 1536"/>
              <a:gd name="T60" fmla="*/ 1755 w 11520"/>
              <a:gd name="T61" fmla="*/ 234 h 1536"/>
              <a:gd name="T62" fmla="*/ 1452 w 11520"/>
              <a:gd name="T63" fmla="*/ 258 h 1536"/>
              <a:gd name="T64" fmla="*/ 1176 w 11520"/>
              <a:gd name="T65" fmla="*/ 282 h 1536"/>
              <a:gd name="T66" fmla="*/ 713 w 11520"/>
              <a:gd name="T67" fmla="*/ 333 h 1536"/>
              <a:gd name="T68" fmla="*/ 365 w 11520"/>
              <a:gd name="T69" fmla="*/ 381 h 1536"/>
              <a:gd name="T70" fmla="*/ 132 w 11520"/>
              <a:gd name="T71" fmla="*/ 418 h 1536"/>
              <a:gd name="T72" fmla="*/ 0 w 11520"/>
              <a:gd name="T73" fmla="*/ 444 h 1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1520" h="1536">
                <a:moveTo>
                  <a:pt x="0" y="0"/>
                </a:moveTo>
                <a:lnTo>
                  <a:pt x="11520" y="0"/>
                </a:lnTo>
                <a:lnTo>
                  <a:pt x="11520" y="1536"/>
                </a:lnTo>
                <a:lnTo>
                  <a:pt x="11489" y="1521"/>
                </a:lnTo>
                <a:lnTo>
                  <a:pt x="11396" y="1478"/>
                </a:lnTo>
                <a:lnTo>
                  <a:pt x="11325" y="1446"/>
                </a:lnTo>
                <a:lnTo>
                  <a:pt x="11240" y="1410"/>
                </a:lnTo>
                <a:lnTo>
                  <a:pt x="11139" y="1368"/>
                </a:lnTo>
                <a:lnTo>
                  <a:pt x="11022" y="1323"/>
                </a:lnTo>
                <a:lnTo>
                  <a:pt x="10890" y="1272"/>
                </a:lnTo>
                <a:lnTo>
                  <a:pt x="10743" y="1220"/>
                </a:lnTo>
                <a:lnTo>
                  <a:pt x="10581" y="1163"/>
                </a:lnTo>
                <a:lnTo>
                  <a:pt x="10403" y="1104"/>
                </a:lnTo>
                <a:lnTo>
                  <a:pt x="10211" y="1043"/>
                </a:lnTo>
                <a:lnTo>
                  <a:pt x="10002" y="980"/>
                </a:lnTo>
                <a:lnTo>
                  <a:pt x="9779" y="917"/>
                </a:lnTo>
                <a:lnTo>
                  <a:pt x="9662" y="886"/>
                </a:lnTo>
                <a:lnTo>
                  <a:pt x="9540" y="853"/>
                </a:lnTo>
                <a:lnTo>
                  <a:pt x="9416" y="821"/>
                </a:lnTo>
                <a:lnTo>
                  <a:pt x="9287" y="790"/>
                </a:lnTo>
                <a:lnTo>
                  <a:pt x="9155" y="758"/>
                </a:lnTo>
                <a:lnTo>
                  <a:pt x="9018" y="727"/>
                </a:lnTo>
                <a:lnTo>
                  <a:pt x="8879" y="695"/>
                </a:lnTo>
                <a:lnTo>
                  <a:pt x="8735" y="664"/>
                </a:lnTo>
                <a:lnTo>
                  <a:pt x="8586" y="632"/>
                </a:lnTo>
                <a:lnTo>
                  <a:pt x="8436" y="602"/>
                </a:lnTo>
                <a:lnTo>
                  <a:pt x="8280" y="572"/>
                </a:lnTo>
                <a:lnTo>
                  <a:pt x="8123" y="544"/>
                </a:lnTo>
                <a:lnTo>
                  <a:pt x="7959" y="515"/>
                </a:lnTo>
                <a:lnTo>
                  <a:pt x="7794" y="487"/>
                </a:lnTo>
                <a:lnTo>
                  <a:pt x="7623" y="460"/>
                </a:lnTo>
                <a:lnTo>
                  <a:pt x="7451" y="435"/>
                </a:lnTo>
                <a:lnTo>
                  <a:pt x="7274" y="409"/>
                </a:lnTo>
                <a:lnTo>
                  <a:pt x="7092" y="384"/>
                </a:lnTo>
                <a:lnTo>
                  <a:pt x="6908" y="361"/>
                </a:lnTo>
                <a:lnTo>
                  <a:pt x="6719" y="339"/>
                </a:lnTo>
                <a:lnTo>
                  <a:pt x="6527" y="318"/>
                </a:lnTo>
                <a:lnTo>
                  <a:pt x="6332" y="297"/>
                </a:lnTo>
                <a:lnTo>
                  <a:pt x="6132" y="279"/>
                </a:lnTo>
                <a:lnTo>
                  <a:pt x="5930" y="261"/>
                </a:lnTo>
                <a:lnTo>
                  <a:pt x="5723" y="244"/>
                </a:lnTo>
                <a:lnTo>
                  <a:pt x="5513" y="229"/>
                </a:lnTo>
                <a:lnTo>
                  <a:pt x="5298" y="216"/>
                </a:lnTo>
                <a:lnTo>
                  <a:pt x="5081" y="205"/>
                </a:lnTo>
                <a:lnTo>
                  <a:pt x="4859" y="195"/>
                </a:lnTo>
                <a:lnTo>
                  <a:pt x="4634" y="186"/>
                </a:lnTo>
                <a:lnTo>
                  <a:pt x="4406" y="180"/>
                </a:lnTo>
                <a:lnTo>
                  <a:pt x="4173" y="175"/>
                </a:lnTo>
                <a:lnTo>
                  <a:pt x="3938" y="172"/>
                </a:lnTo>
                <a:lnTo>
                  <a:pt x="3698" y="171"/>
                </a:lnTo>
                <a:lnTo>
                  <a:pt x="3471" y="172"/>
                </a:lnTo>
                <a:lnTo>
                  <a:pt x="3252" y="174"/>
                </a:lnTo>
                <a:lnTo>
                  <a:pt x="3041" y="178"/>
                </a:lnTo>
                <a:lnTo>
                  <a:pt x="2835" y="183"/>
                </a:lnTo>
                <a:lnTo>
                  <a:pt x="2637" y="189"/>
                </a:lnTo>
                <a:lnTo>
                  <a:pt x="2447" y="196"/>
                </a:lnTo>
                <a:lnTo>
                  <a:pt x="2264" y="204"/>
                </a:lnTo>
                <a:lnTo>
                  <a:pt x="2087" y="214"/>
                </a:lnTo>
                <a:lnTo>
                  <a:pt x="1917" y="223"/>
                </a:lnTo>
                <a:lnTo>
                  <a:pt x="1755" y="234"/>
                </a:lnTo>
                <a:lnTo>
                  <a:pt x="1599" y="246"/>
                </a:lnTo>
                <a:lnTo>
                  <a:pt x="1452" y="258"/>
                </a:lnTo>
                <a:lnTo>
                  <a:pt x="1311" y="270"/>
                </a:lnTo>
                <a:lnTo>
                  <a:pt x="1176" y="282"/>
                </a:lnTo>
                <a:lnTo>
                  <a:pt x="930" y="307"/>
                </a:lnTo>
                <a:lnTo>
                  <a:pt x="713" y="333"/>
                </a:lnTo>
                <a:lnTo>
                  <a:pt x="525" y="358"/>
                </a:lnTo>
                <a:lnTo>
                  <a:pt x="365" y="381"/>
                </a:lnTo>
                <a:lnTo>
                  <a:pt x="234" y="402"/>
                </a:lnTo>
                <a:lnTo>
                  <a:pt x="132" y="418"/>
                </a:lnTo>
                <a:lnTo>
                  <a:pt x="59" y="432"/>
                </a:lnTo>
                <a:lnTo>
                  <a:pt x="0" y="444"/>
                </a:lnTo>
                <a:lnTo>
                  <a:pt x="0" y="0"/>
                </a:lnTo>
                <a:close/>
              </a:path>
            </a:pathLst>
          </a:custGeom>
          <a:solidFill>
            <a:srgbClr val="50154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0" y="5902419"/>
            <a:ext cx="9144000" cy="955581"/>
          </a:xfrm>
          <a:custGeom>
            <a:avLst/>
            <a:gdLst/>
            <a:ahLst/>
            <a:cxnLst>
              <a:cxn ang="0">
                <a:pos x="11520" y="0"/>
              </a:cxn>
              <a:cxn ang="0">
                <a:pos x="11520" y="1536"/>
              </a:cxn>
              <a:cxn ang="0">
                <a:pos x="11396" y="1478"/>
              </a:cxn>
              <a:cxn ang="0">
                <a:pos x="11240" y="1410"/>
              </a:cxn>
              <a:cxn ang="0">
                <a:pos x="11022" y="1323"/>
              </a:cxn>
              <a:cxn ang="0">
                <a:pos x="10743" y="1220"/>
              </a:cxn>
              <a:cxn ang="0">
                <a:pos x="10403" y="1104"/>
              </a:cxn>
              <a:cxn ang="0">
                <a:pos x="10002" y="980"/>
              </a:cxn>
              <a:cxn ang="0">
                <a:pos x="9662" y="886"/>
              </a:cxn>
              <a:cxn ang="0">
                <a:pos x="9416" y="821"/>
              </a:cxn>
              <a:cxn ang="0">
                <a:pos x="9155" y="758"/>
              </a:cxn>
              <a:cxn ang="0">
                <a:pos x="8879" y="695"/>
              </a:cxn>
              <a:cxn ang="0">
                <a:pos x="8586" y="632"/>
              </a:cxn>
              <a:cxn ang="0">
                <a:pos x="8280" y="572"/>
              </a:cxn>
              <a:cxn ang="0">
                <a:pos x="7959" y="515"/>
              </a:cxn>
              <a:cxn ang="0">
                <a:pos x="7623" y="460"/>
              </a:cxn>
              <a:cxn ang="0">
                <a:pos x="7274" y="409"/>
              </a:cxn>
              <a:cxn ang="0">
                <a:pos x="6908" y="361"/>
              </a:cxn>
              <a:cxn ang="0">
                <a:pos x="6527" y="318"/>
              </a:cxn>
              <a:cxn ang="0">
                <a:pos x="6132" y="279"/>
              </a:cxn>
              <a:cxn ang="0">
                <a:pos x="5723" y="244"/>
              </a:cxn>
              <a:cxn ang="0">
                <a:pos x="5298" y="216"/>
              </a:cxn>
              <a:cxn ang="0">
                <a:pos x="4859" y="195"/>
              </a:cxn>
              <a:cxn ang="0">
                <a:pos x="4406" y="180"/>
              </a:cxn>
              <a:cxn ang="0">
                <a:pos x="3938" y="172"/>
              </a:cxn>
              <a:cxn ang="0">
                <a:pos x="3698" y="171"/>
              </a:cxn>
              <a:cxn ang="0">
                <a:pos x="3252" y="174"/>
              </a:cxn>
              <a:cxn ang="0">
                <a:pos x="2835" y="183"/>
              </a:cxn>
              <a:cxn ang="0">
                <a:pos x="2447" y="196"/>
              </a:cxn>
              <a:cxn ang="0">
                <a:pos x="2087" y="214"/>
              </a:cxn>
              <a:cxn ang="0">
                <a:pos x="1755" y="234"/>
              </a:cxn>
              <a:cxn ang="0">
                <a:pos x="1452" y="258"/>
              </a:cxn>
              <a:cxn ang="0">
                <a:pos x="1176" y="282"/>
              </a:cxn>
              <a:cxn ang="0">
                <a:pos x="713" y="333"/>
              </a:cxn>
              <a:cxn ang="0">
                <a:pos x="365" y="381"/>
              </a:cxn>
              <a:cxn ang="0">
                <a:pos x="132" y="418"/>
              </a:cxn>
              <a:cxn ang="0">
                <a:pos x="0" y="444"/>
              </a:cxn>
            </a:cxnLst>
            <a:rect l="0" t="0" r="r" b="b"/>
            <a:pathLst>
              <a:path w="11520" h="1536">
                <a:moveTo>
                  <a:pt x="0" y="0"/>
                </a:moveTo>
                <a:lnTo>
                  <a:pt x="11520" y="0"/>
                </a:lnTo>
                <a:lnTo>
                  <a:pt x="11520" y="1536"/>
                </a:lnTo>
                <a:lnTo>
                  <a:pt x="11520" y="1536"/>
                </a:lnTo>
                <a:lnTo>
                  <a:pt x="11489" y="1521"/>
                </a:lnTo>
                <a:lnTo>
                  <a:pt x="11396" y="1478"/>
                </a:lnTo>
                <a:lnTo>
                  <a:pt x="11325" y="1446"/>
                </a:lnTo>
                <a:lnTo>
                  <a:pt x="11240" y="1410"/>
                </a:lnTo>
                <a:lnTo>
                  <a:pt x="11139" y="1368"/>
                </a:lnTo>
                <a:lnTo>
                  <a:pt x="11022" y="1323"/>
                </a:lnTo>
                <a:lnTo>
                  <a:pt x="10890" y="1272"/>
                </a:lnTo>
                <a:lnTo>
                  <a:pt x="10743" y="1220"/>
                </a:lnTo>
                <a:lnTo>
                  <a:pt x="10581" y="1163"/>
                </a:lnTo>
                <a:lnTo>
                  <a:pt x="10403" y="1104"/>
                </a:lnTo>
                <a:lnTo>
                  <a:pt x="10211" y="1043"/>
                </a:lnTo>
                <a:lnTo>
                  <a:pt x="10002" y="980"/>
                </a:lnTo>
                <a:lnTo>
                  <a:pt x="9779" y="917"/>
                </a:lnTo>
                <a:lnTo>
                  <a:pt x="9662" y="886"/>
                </a:lnTo>
                <a:lnTo>
                  <a:pt x="9540" y="853"/>
                </a:lnTo>
                <a:lnTo>
                  <a:pt x="9416" y="821"/>
                </a:lnTo>
                <a:lnTo>
                  <a:pt x="9287" y="790"/>
                </a:lnTo>
                <a:lnTo>
                  <a:pt x="9155" y="758"/>
                </a:lnTo>
                <a:lnTo>
                  <a:pt x="9018" y="727"/>
                </a:lnTo>
                <a:lnTo>
                  <a:pt x="8879" y="695"/>
                </a:lnTo>
                <a:lnTo>
                  <a:pt x="8735" y="664"/>
                </a:lnTo>
                <a:lnTo>
                  <a:pt x="8586" y="632"/>
                </a:lnTo>
                <a:lnTo>
                  <a:pt x="8436" y="602"/>
                </a:lnTo>
                <a:lnTo>
                  <a:pt x="8280" y="572"/>
                </a:lnTo>
                <a:lnTo>
                  <a:pt x="8123" y="544"/>
                </a:lnTo>
                <a:lnTo>
                  <a:pt x="7959" y="515"/>
                </a:lnTo>
                <a:lnTo>
                  <a:pt x="7794" y="487"/>
                </a:lnTo>
                <a:lnTo>
                  <a:pt x="7623" y="460"/>
                </a:lnTo>
                <a:lnTo>
                  <a:pt x="7451" y="435"/>
                </a:lnTo>
                <a:lnTo>
                  <a:pt x="7274" y="409"/>
                </a:lnTo>
                <a:lnTo>
                  <a:pt x="7092" y="384"/>
                </a:lnTo>
                <a:lnTo>
                  <a:pt x="6908" y="361"/>
                </a:lnTo>
                <a:lnTo>
                  <a:pt x="6719" y="339"/>
                </a:lnTo>
                <a:lnTo>
                  <a:pt x="6527" y="318"/>
                </a:lnTo>
                <a:lnTo>
                  <a:pt x="6332" y="297"/>
                </a:lnTo>
                <a:lnTo>
                  <a:pt x="6132" y="279"/>
                </a:lnTo>
                <a:lnTo>
                  <a:pt x="5930" y="261"/>
                </a:lnTo>
                <a:lnTo>
                  <a:pt x="5723" y="244"/>
                </a:lnTo>
                <a:lnTo>
                  <a:pt x="5513" y="229"/>
                </a:lnTo>
                <a:lnTo>
                  <a:pt x="5298" y="216"/>
                </a:lnTo>
                <a:lnTo>
                  <a:pt x="5081" y="205"/>
                </a:lnTo>
                <a:lnTo>
                  <a:pt x="4859" y="195"/>
                </a:lnTo>
                <a:lnTo>
                  <a:pt x="4634" y="186"/>
                </a:lnTo>
                <a:lnTo>
                  <a:pt x="4406" y="180"/>
                </a:lnTo>
                <a:lnTo>
                  <a:pt x="4173" y="175"/>
                </a:lnTo>
                <a:lnTo>
                  <a:pt x="3938" y="172"/>
                </a:lnTo>
                <a:lnTo>
                  <a:pt x="3698" y="171"/>
                </a:lnTo>
                <a:lnTo>
                  <a:pt x="3698" y="171"/>
                </a:lnTo>
                <a:lnTo>
                  <a:pt x="3471" y="172"/>
                </a:lnTo>
                <a:lnTo>
                  <a:pt x="3252" y="174"/>
                </a:lnTo>
                <a:lnTo>
                  <a:pt x="3041" y="178"/>
                </a:lnTo>
                <a:lnTo>
                  <a:pt x="2835" y="183"/>
                </a:lnTo>
                <a:lnTo>
                  <a:pt x="2637" y="189"/>
                </a:lnTo>
                <a:lnTo>
                  <a:pt x="2447" y="196"/>
                </a:lnTo>
                <a:lnTo>
                  <a:pt x="2264" y="204"/>
                </a:lnTo>
                <a:lnTo>
                  <a:pt x="2087" y="214"/>
                </a:lnTo>
                <a:lnTo>
                  <a:pt x="1917" y="223"/>
                </a:lnTo>
                <a:lnTo>
                  <a:pt x="1755" y="234"/>
                </a:lnTo>
                <a:lnTo>
                  <a:pt x="1599" y="246"/>
                </a:lnTo>
                <a:lnTo>
                  <a:pt x="1452" y="258"/>
                </a:lnTo>
                <a:lnTo>
                  <a:pt x="1311" y="270"/>
                </a:lnTo>
                <a:lnTo>
                  <a:pt x="1176" y="282"/>
                </a:lnTo>
                <a:lnTo>
                  <a:pt x="930" y="307"/>
                </a:lnTo>
                <a:lnTo>
                  <a:pt x="713" y="333"/>
                </a:lnTo>
                <a:lnTo>
                  <a:pt x="525" y="358"/>
                </a:lnTo>
                <a:lnTo>
                  <a:pt x="365" y="381"/>
                </a:lnTo>
                <a:lnTo>
                  <a:pt x="234" y="402"/>
                </a:lnTo>
                <a:lnTo>
                  <a:pt x="132" y="418"/>
                </a:lnTo>
                <a:lnTo>
                  <a:pt x="59" y="432"/>
                </a:lnTo>
                <a:lnTo>
                  <a:pt x="0" y="444"/>
                </a:lnTo>
                <a:lnTo>
                  <a:pt x="0" y="0"/>
                </a:lnTo>
                <a:close/>
              </a:path>
            </a:pathLst>
          </a:custGeom>
          <a:solidFill>
            <a:srgbClr val="535A5D"/>
          </a:solidFill>
          <a:ln w="9525">
            <a:noFill/>
            <a:round/>
            <a:headEnd/>
            <a:tailEnd/>
          </a:ln>
          <a:scene3d>
            <a:camera prst="orthographicFront">
              <a:rot lat="0" lon="0" rev="10800000"/>
            </a:camera>
            <a:lightRig rig="threePt" dir="t"/>
          </a:scene3d>
        </p:spPr>
        <p:txBody>
          <a:bodyPr/>
          <a:lstStyle/>
          <a:p>
            <a:pPr>
              <a:defRPr/>
            </a:pPr>
            <a:endParaRPr lang="en-US" dirty="0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pic>
        <p:nvPicPr>
          <p:cNvPr id="6" name="Picture 6" descr="UPMC_1_H_RGB_Tag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4138" y="2068513"/>
            <a:ext cx="4506912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84824" y="4472904"/>
            <a:ext cx="7311227" cy="1021895"/>
          </a:xfrm>
          <a:prstGeom prst="rect">
            <a:avLst/>
          </a:prstGeom>
          <a:ln>
            <a:noFill/>
          </a:ln>
        </p:spPr>
        <p:txBody>
          <a:bodyPr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0" i="0" cap="none" baseline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84824" y="3758753"/>
            <a:ext cx="731122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marL="0" algn="l">
              <a:lnSpc>
                <a:spcPct val="100000"/>
              </a:lnSpc>
              <a:spcBef>
                <a:spcPts val="0"/>
              </a:spcBef>
              <a:defRPr sz="2800" b="1" cap="none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887413"/>
          </a:xfrm>
          <a:prstGeom prst="rect">
            <a:avLst/>
          </a:prstGeom>
          <a:solidFill>
            <a:srgbClr val="5115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entury Gothic"/>
              <a:cs typeface="Century Gothic"/>
            </a:endParaRPr>
          </a:p>
        </p:txBody>
      </p:sp>
      <p:pic>
        <p:nvPicPr>
          <p:cNvPr id="5" name="Picture 5" descr="UPMC_1_H_RGB_Tag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4375" y="6180138"/>
            <a:ext cx="184943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154" y="1144634"/>
            <a:ext cx="8689518" cy="479805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entury Gothic"/>
                <a:cs typeface="Century Gothic"/>
              </a:defRPr>
            </a:lvl1pPr>
            <a:lvl2pPr>
              <a:defRPr sz="2000">
                <a:solidFill>
                  <a:schemeClr val="tx1"/>
                </a:solidFill>
                <a:latin typeface="Century Gothic"/>
                <a:cs typeface="Century Gothic"/>
              </a:defRPr>
            </a:lvl2pPr>
            <a:lvl3pPr>
              <a:defRPr>
                <a:solidFill>
                  <a:schemeClr val="tx1"/>
                </a:solidFill>
                <a:latin typeface="Century Gothic"/>
                <a:cs typeface="Century Gothic"/>
              </a:defRPr>
            </a:lvl3pPr>
            <a:lvl4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4pPr>
            <a:lvl5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0"/>
            <a:ext cx="8691562" cy="862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0"/>
          <a:lstStyle>
            <a:lvl1pPr>
              <a:defRPr>
                <a:latin typeface="Century Gothic"/>
                <a:cs typeface="Century Gothic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24ECBF-3B15-7143-A7FC-E326D570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87413"/>
          </a:xfrm>
          <a:prstGeom prst="rect">
            <a:avLst/>
          </a:prstGeom>
          <a:solidFill>
            <a:srgbClr val="5115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entury Gothic"/>
              <a:cs typeface="Century Gothic"/>
            </a:endParaRPr>
          </a:p>
        </p:txBody>
      </p:sp>
      <p:pic>
        <p:nvPicPr>
          <p:cNvPr id="6" name="Picture 5" descr="UPMC_1_H_RGB_Tag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4375" y="6180138"/>
            <a:ext cx="184943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154" y="1144634"/>
            <a:ext cx="4269646" cy="4798051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Century Gothic"/>
                <a:cs typeface="Century Gothic"/>
              </a:defRPr>
            </a:lvl1pPr>
            <a:lvl2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2pPr>
            <a:lvl3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3pPr>
            <a:lvl4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4pPr>
            <a:lvl5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144634"/>
            <a:ext cx="4267473" cy="4798051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Century Gothic"/>
                <a:cs typeface="Century Gothic"/>
              </a:defRPr>
            </a:lvl1pPr>
            <a:lvl2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2pPr>
            <a:lvl3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3pPr>
            <a:lvl4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4pPr>
            <a:lvl5pPr>
              <a:defRPr sz="1800">
                <a:solidFill>
                  <a:schemeClr val="tx1"/>
                </a:solidFill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0"/>
            <a:ext cx="8691562" cy="862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0"/>
          <a:lstStyle>
            <a:lvl1pPr>
              <a:defRPr>
                <a:latin typeface="Century Gothic"/>
                <a:cs typeface="Century Gothic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24ECBF-3B15-7143-A7FC-E326D570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887413"/>
          </a:xfrm>
          <a:prstGeom prst="rect">
            <a:avLst/>
          </a:prstGeom>
          <a:solidFill>
            <a:srgbClr val="5115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0"/>
            <a:ext cx="8691562" cy="862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0"/>
          <a:lstStyle>
            <a:lvl1pPr>
              <a:defRPr>
                <a:latin typeface="Century Gothic"/>
                <a:cs typeface="Century Gothic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24ECBF-3B15-7143-A7FC-E326D570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887413"/>
          </a:xfrm>
          <a:prstGeom prst="rect">
            <a:avLst/>
          </a:prstGeom>
          <a:solidFill>
            <a:srgbClr val="5115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entury Gothic"/>
              <a:cs typeface="Century Gothic"/>
            </a:endParaRPr>
          </a:p>
        </p:txBody>
      </p:sp>
      <p:pic>
        <p:nvPicPr>
          <p:cNvPr id="4" name="Picture 5" descr="UPMC_1_H_RGB_Tag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4375" y="6180138"/>
            <a:ext cx="184943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0"/>
            <a:ext cx="8691562" cy="862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0"/>
          <a:lstStyle>
            <a:lvl1pPr>
              <a:defRPr>
                <a:latin typeface="Century Gothic"/>
                <a:cs typeface="Century Gothic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24ECBF-3B15-7143-A7FC-E326D570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5902419"/>
            <a:ext cx="9144000" cy="955581"/>
          </a:xfrm>
          <a:custGeom>
            <a:avLst/>
            <a:gdLst/>
            <a:ahLst/>
            <a:cxnLst>
              <a:cxn ang="0">
                <a:pos x="11520" y="0"/>
              </a:cxn>
              <a:cxn ang="0">
                <a:pos x="11520" y="1536"/>
              </a:cxn>
              <a:cxn ang="0">
                <a:pos x="11396" y="1478"/>
              </a:cxn>
              <a:cxn ang="0">
                <a:pos x="11240" y="1410"/>
              </a:cxn>
              <a:cxn ang="0">
                <a:pos x="11022" y="1323"/>
              </a:cxn>
              <a:cxn ang="0">
                <a:pos x="10743" y="1220"/>
              </a:cxn>
              <a:cxn ang="0">
                <a:pos x="10403" y="1104"/>
              </a:cxn>
              <a:cxn ang="0">
                <a:pos x="10002" y="980"/>
              </a:cxn>
              <a:cxn ang="0">
                <a:pos x="9662" y="886"/>
              </a:cxn>
              <a:cxn ang="0">
                <a:pos x="9416" y="821"/>
              </a:cxn>
              <a:cxn ang="0">
                <a:pos x="9155" y="758"/>
              </a:cxn>
              <a:cxn ang="0">
                <a:pos x="8879" y="695"/>
              </a:cxn>
              <a:cxn ang="0">
                <a:pos x="8586" y="632"/>
              </a:cxn>
              <a:cxn ang="0">
                <a:pos x="8280" y="572"/>
              </a:cxn>
              <a:cxn ang="0">
                <a:pos x="7959" y="515"/>
              </a:cxn>
              <a:cxn ang="0">
                <a:pos x="7623" y="460"/>
              </a:cxn>
              <a:cxn ang="0">
                <a:pos x="7274" y="409"/>
              </a:cxn>
              <a:cxn ang="0">
                <a:pos x="6908" y="361"/>
              </a:cxn>
              <a:cxn ang="0">
                <a:pos x="6527" y="318"/>
              </a:cxn>
              <a:cxn ang="0">
                <a:pos x="6132" y="279"/>
              </a:cxn>
              <a:cxn ang="0">
                <a:pos x="5723" y="244"/>
              </a:cxn>
              <a:cxn ang="0">
                <a:pos x="5298" y="216"/>
              </a:cxn>
              <a:cxn ang="0">
                <a:pos x="4859" y="195"/>
              </a:cxn>
              <a:cxn ang="0">
                <a:pos x="4406" y="180"/>
              </a:cxn>
              <a:cxn ang="0">
                <a:pos x="3938" y="172"/>
              </a:cxn>
              <a:cxn ang="0">
                <a:pos x="3698" y="171"/>
              </a:cxn>
              <a:cxn ang="0">
                <a:pos x="3252" y="174"/>
              </a:cxn>
              <a:cxn ang="0">
                <a:pos x="2835" y="183"/>
              </a:cxn>
              <a:cxn ang="0">
                <a:pos x="2447" y="196"/>
              </a:cxn>
              <a:cxn ang="0">
                <a:pos x="2087" y="214"/>
              </a:cxn>
              <a:cxn ang="0">
                <a:pos x="1755" y="234"/>
              </a:cxn>
              <a:cxn ang="0">
                <a:pos x="1452" y="258"/>
              </a:cxn>
              <a:cxn ang="0">
                <a:pos x="1176" y="282"/>
              </a:cxn>
              <a:cxn ang="0">
                <a:pos x="713" y="333"/>
              </a:cxn>
              <a:cxn ang="0">
                <a:pos x="365" y="381"/>
              </a:cxn>
              <a:cxn ang="0">
                <a:pos x="132" y="418"/>
              </a:cxn>
              <a:cxn ang="0">
                <a:pos x="0" y="444"/>
              </a:cxn>
            </a:cxnLst>
            <a:rect l="0" t="0" r="r" b="b"/>
            <a:pathLst>
              <a:path w="11520" h="1536">
                <a:moveTo>
                  <a:pt x="0" y="0"/>
                </a:moveTo>
                <a:lnTo>
                  <a:pt x="11520" y="0"/>
                </a:lnTo>
                <a:lnTo>
                  <a:pt x="11520" y="1536"/>
                </a:lnTo>
                <a:lnTo>
                  <a:pt x="11520" y="1536"/>
                </a:lnTo>
                <a:lnTo>
                  <a:pt x="11489" y="1521"/>
                </a:lnTo>
                <a:lnTo>
                  <a:pt x="11396" y="1478"/>
                </a:lnTo>
                <a:lnTo>
                  <a:pt x="11325" y="1446"/>
                </a:lnTo>
                <a:lnTo>
                  <a:pt x="11240" y="1410"/>
                </a:lnTo>
                <a:lnTo>
                  <a:pt x="11139" y="1368"/>
                </a:lnTo>
                <a:lnTo>
                  <a:pt x="11022" y="1323"/>
                </a:lnTo>
                <a:lnTo>
                  <a:pt x="10890" y="1272"/>
                </a:lnTo>
                <a:lnTo>
                  <a:pt x="10743" y="1220"/>
                </a:lnTo>
                <a:lnTo>
                  <a:pt x="10581" y="1163"/>
                </a:lnTo>
                <a:lnTo>
                  <a:pt x="10403" y="1104"/>
                </a:lnTo>
                <a:lnTo>
                  <a:pt x="10211" y="1043"/>
                </a:lnTo>
                <a:lnTo>
                  <a:pt x="10002" y="980"/>
                </a:lnTo>
                <a:lnTo>
                  <a:pt x="9779" y="917"/>
                </a:lnTo>
                <a:lnTo>
                  <a:pt x="9662" y="886"/>
                </a:lnTo>
                <a:lnTo>
                  <a:pt x="9540" y="853"/>
                </a:lnTo>
                <a:lnTo>
                  <a:pt x="9416" y="821"/>
                </a:lnTo>
                <a:lnTo>
                  <a:pt x="9287" y="790"/>
                </a:lnTo>
                <a:lnTo>
                  <a:pt x="9155" y="758"/>
                </a:lnTo>
                <a:lnTo>
                  <a:pt x="9018" y="727"/>
                </a:lnTo>
                <a:lnTo>
                  <a:pt x="8879" y="695"/>
                </a:lnTo>
                <a:lnTo>
                  <a:pt x="8735" y="664"/>
                </a:lnTo>
                <a:lnTo>
                  <a:pt x="8586" y="632"/>
                </a:lnTo>
                <a:lnTo>
                  <a:pt x="8436" y="602"/>
                </a:lnTo>
                <a:lnTo>
                  <a:pt x="8280" y="572"/>
                </a:lnTo>
                <a:lnTo>
                  <a:pt x="8123" y="544"/>
                </a:lnTo>
                <a:lnTo>
                  <a:pt x="7959" y="515"/>
                </a:lnTo>
                <a:lnTo>
                  <a:pt x="7794" y="487"/>
                </a:lnTo>
                <a:lnTo>
                  <a:pt x="7623" y="460"/>
                </a:lnTo>
                <a:lnTo>
                  <a:pt x="7451" y="435"/>
                </a:lnTo>
                <a:lnTo>
                  <a:pt x="7274" y="409"/>
                </a:lnTo>
                <a:lnTo>
                  <a:pt x="7092" y="384"/>
                </a:lnTo>
                <a:lnTo>
                  <a:pt x="6908" y="361"/>
                </a:lnTo>
                <a:lnTo>
                  <a:pt x="6719" y="339"/>
                </a:lnTo>
                <a:lnTo>
                  <a:pt x="6527" y="318"/>
                </a:lnTo>
                <a:lnTo>
                  <a:pt x="6332" y="297"/>
                </a:lnTo>
                <a:lnTo>
                  <a:pt x="6132" y="279"/>
                </a:lnTo>
                <a:lnTo>
                  <a:pt x="5930" y="261"/>
                </a:lnTo>
                <a:lnTo>
                  <a:pt x="5723" y="244"/>
                </a:lnTo>
                <a:lnTo>
                  <a:pt x="5513" y="229"/>
                </a:lnTo>
                <a:lnTo>
                  <a:pt x="5298" y="216"/>
                </a:lnTo>
                <a:lnTo>
                  <a:pt x="5081" y="205"/>
                </a:lnTo>
                <a:lnTo>
                  <a:pt x="4859" y="195"/>
                </a:lnTo>
                <a:lnTo>
                  <a:pt x="4634" y="186"/>
                </a:lnTo>
                <a:lnTo>
                  <a:pt x="4406" y="180"/>
                </a:lnTo>
                <a:lnTo>
                  <a:pt x="4173" y="175"/>
                </a:lnTo>
                <a:lnTo>
                  <a:pt x="3938" y="172"/>
                </a:lnTo>
                <a:lnTo>
                  <a:pt x="3698" y="171"/>
                </a:lnTo>
                <a:lnTo>
                  <a:pt x="3698" y="171"/>
                </a:lnTo>
                <a:lnTo>
                  <a:pt x="3471" y="172"/>
                </a:lnTo>
                <a:lnTo>
                  <a:pt x="3252" y="174"/>
                </a:lnTo>
                <a:lnTo>
                  <a:pt x="3041" y="178"/>
                </a:lnTo>
                <a:lnTo>
                  <a:pt x="2835" y="183"/>
                </a:lnTo>
                <a:lnTo>
                  <a:pt x="2637" y="189"/>
                </a:lnTo>
                <a:lnTo>
                  <a:pt x="2447" y="196"/>
                </a:lnTo>
                <a:lnTo>
                  <a:pt x="2264" y="204"/>
                </a:lnTo>
                <a:lnTo>
                  <a:pt x="2087" y="214"/>
                </a:lnTo>
                <a:lnTo>
                  <a:pt x="1917" y="223"/>
                </a:lnTo>
                <a:lnTo>
                  <a:pt x="1755" y="234"/>
                </a:lnTo>
                <a:lnTo>
                  <a:pt x="1599" y="246"/>
                </a:lnTo>
                <a:lnTo>
                  <a:pt x="1452" y="258"/>
                </a:lnTo>
                <a:lnTo>
                  <a:pt x="1311" y="270"/>
                </a:lnTo>
                <a:lnTo>
                  <a:pt x="1176" y="282"/>
                </a:lnTo>
                <a:lnTo>
                  <a:pt x="930" y="307"/>
                </a:lnTo>
                <a:lnTo>
                  <a:pt x="713" y="333"/>
                </a:lnTo>
                <a:lnTo>
                  <a:pt x="525" y="358"/>
                </a:lnTo>
                <a:lnTo>
                  <a:pt x="365" y="381"/>
                </a:lnTo>
                <a:lnTo>
                  <a:pt x="234" y="402"/>
                </a:lnTo>
                <a:lnTo>
                  <a:pt x="132" y="418"/>
                </a:lnTo>
                <a:lnTo>
                  <a:pt x="59" y="432"/>
                </a:lnTo>
                <a:lnTo>
                  <a:pt x="0" y="444"/>
                </a:lnTo>
                <a:lnTo>
                  <a:pt x="0" y="0"/>
                </a:lnTo>
                <a:close/>
              </a:path>
            </a:pathLst>
          </a:custGeom>
          <a:solidFill>
            <a:srgbClr val="535A5D"/>
          </a:solidFill>
          <a:ln w="9525">
            <a:noFill/>
            <a:round/>
            <a:headEnd/>
            <a:tailEnd/>
          </a:ln>
          <a:scene3d>
            <a:camera prst="orthographicFront">
              <a:rot lat="0" lon="0" rev="10800000"/>
            </a:camera>
            <a:lightRig rig="threePt" dir="t"/>
          </a:scene3d>
        </p:spPr>
        <p:txBody>
          <a:bodyPr/>
          <a:lstStyle/>
          <a:p>
            <a:pPr>
              <a:defRPr/>
            </a:pPr>
            <a:endParaRPr lang="en-US" dirty="0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3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44475" y="6208713"/>
            <a:ext cx="42703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chemeClr val="bg1"/>
                </a:solidFill>
                <a:cs typeface="Arial" pitchFamily="34" charset="0"/>
              </a:defRPr>
            </a:lvl1pPr>
          </a:lstStyle>
          <a:p>
            <a:fld id="{7D24ECBF-3B15-7143-A7FC-E326D570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rtl="0" eaLnBrk="1" fontAlgn="base" hangingPunct="1">
        <a:lnSpc>
          <a:spcPts val="2775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/>
          <a:ea typeface="ヒラギノ角ゴ Pro W3" charset="-128"/>
          <a:cs typeface="Arial"/>
        </a:defRPr>
      </a:lvl1pPr>
      <a:lvl2pPr algn="l" rtl="0" eaLnBrk="1" fontAlgn="base" hangingPunct="1">
        <a:lnSpc>
          <a:spcPts val="2775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-108" charset="0"/>
          <a:ea typeface="ヒラギノ角ゴ Pro W3" charset="-128"/>
          <a:cs typeface="Arial" pitchFamily="-108" charset="0"/>
        </a:defRPr>
      </a:lvl2pPr>
      <a:lvl3pPr algn="l" rtl="0" eaLnBrk="1" fontAlgn="base" hangingPunct="1">
        <a:lnSpc>
          <a:spcPts val="2775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-108" charset="0"/>
          <a:ea typeface="ヒラギノ角ゴ Pro W3" charset="-128"/>
          <a:cs typeface="Arial" pitchFamily="-108" charset="0"/>
        </a:defRPr>
      </a:lvl3pPr>
      <a:lvl4pPr algn="l" rtl="0" eaLnBrk="1" fontAlgn="base" hangingPunct="1">
        <a:lnSpc>
          <a:spcPts val="2775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-108" charset="0"/>
          <a:ea typeface="ヒラギノ角ゴ Pro W3" charset="-128"/>
          <a:cs typeface="Arial" pitchFamily="-108" charset="0"/>
        </a:defRPr>
      </a:lvl4pPr>
      <a:lvl5pPr algn="l" rtl="0" eaLnBrk="1" fontAlgn="base" hangingPunct="1">
        <a:lnSpc>
          <a:spcPts val="2775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-108" charset="0"/>
          <a:ea typeface="ヒラギノ角ゴ Pro W3" charset="-128"/>
          <a:cs typeface="Arial" pitchFamily="-10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vetic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vetic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vetic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vetic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72A5E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72A5E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72A5E"/>
          </a:solidFill>
          <a:latin typeface="+mn-lt"/>
          <a:ea typeface="ＭＳ Ｐゴシック" pitchFamily="-109" charset="-128"/>
          <a:cs typeface="ＭＳ Ｐゴシック" pitchFamily="-106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72A5E"/>
          </a:solidFill>
          <a:latin typeface="+mn-lt"/>
          <a:ea typeface="ＭＳ Ｐゴシック" pitchFamily="-109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72A5E"/>
          </a:solidFill>
          <a:latin typeface="+mn-lt"/>
          <a:ea typeface="ＭＳ Ｐゴシック" pitchFamily="-109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44475" y="6208713"/>
            <a:ext cx="42703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chemeClr val="bg1"/>
                </a:solidFill>
                <a:cs typeface="Arial" pitchFamily="34" charset="0"/>
              </a:defRPr>
            </a:lvl1pPr>
          </a:lstStyle>
          <a:p>
            <a:fld id="{7D24ECBF-3B15-7143-A7FC-E326D57009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887413"/>
          </a:xfrm>
          <a:prstGeom prst="rect">
            <a:avLst/>
          </a:prstGeom>
          <a:solidFill>
            <a:srgbClr val="5115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 algn="l" rtl="0" eaLnBrk="1" fontAlgn="base" hangingPunct="1">
        <a:lnSpc>
          <a:spcPts val="2775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/>
          <a:ea typeface="ヒラギノ角ゴ Pro W3" charset="-128"/>
          <a:cs typeface="Arial"/>
        </a:defRPr>
      </a:lvl1pPr>
      <a:lvl2pPr algn="l" rtl="0" eaLnBrk="1" fontAlgn="base" hangingPunct="1">
        <a:lnSpc>
          <a:spcPts val="2775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-108" charset="0"/>
          <a:ea typeface="ヒラギノ角ゴ Pro W3" charset="-128"/>
          <a:cs typeface="Arial" pitchFamily="-108" charset="0"/>
        </a:defRPr>
      </a:lvl2pPr>
      <a:lvl3pPr algn="l" rtl="0" eaLnBrk="1" fontAlgn="base" hangingPunct="1">
        <a:lnSpc>
          <a:spcPts val="2775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-108" charset="0"/>
          <a:ea typeface="ヒラギノ角ゴ Pro W3" charset="-128"/>
          <a:cs typeface="Arial" pitchFamily="-108" charset="0"/>
        </a:defRPr>
      </a:lvl3pPr>
      <a:lvl4pPr algn="l" rtl="0" eaLnBrk="1" fontAlgn="base" hangingPunct="1">
        <a:lnSpc>
          <a:spcPts val="2775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-108" charset="0"/>
          <a:ea typeface="ヒラギノ角ゴ Pro W3" charset="-128"/>
          <a:cs typeface="Arial" pitchFamily="-108" charset="0"/>
        </a:defRPr>
      </a:lvl4pPr>
      <a:lvl5pPr algn="l" rtl="0" eaLnBrk="1" fontAlgn="base" hangingPunct="1">
        <a:lnSpc>
          <a:spcPts val="2775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-108" charset="0"/>
          <a:ea typeface="ヒラギノ角ゴ Pro W3" charset="-128"/>
          <a:cs typeface="Arial" pitchFamily="-10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vetic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vetic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vetic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vetic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72A5E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72A5E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72A5E"/>
          </a:solidFill>
          <a:latin typeface="+mn-lt"/>
          <a:ea typeface="ＭＳ Ｐゴシック" pitchFamily="-109" charset="-128"/>
          <a:cs typeface="ＭＳ Ｐゴシック" pitchFamily="-106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72A5E"/>
          </a:solidFill>
          <a:latin typeface="+mn-lt"/>
          <a:ea typeface="ＭＳ Ｐゴシック" pitchFamily="-109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72A5E"/>
          </a:solidFill>
          <a:latin typeface="+mn-lt"/>
          <a:ea typeface="ＭＳ Ｐゴシック" pitchFamily="-109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4800" b="1" dirty="0" smtClean="0"/>
              <a:t>UPMC Travel &amp; Business Expense Policy (HS-AC0500) </a:t>
            </a:r>
          </a:p>
          <a:p>
            <a:pPr marL="0" indent="0" algn="ctr">
              <a:buNone/>
            </a:pPr>
            <a:r>
              <a:rPr lang="en-US" sz="4800" b="1" dirty="0" smtClean="0"/>
              <a:t>Highlights</a:t>
            </a:r>
            <a:endParaRPr lang="en-US" sz="4800" b="1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59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2251" y="1125486"/>
            <a:ext cx="8689518" cy="479805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FF0000"/>
                </a:solidFill>
              </a:rPr>
              <a:t>Domestic lunch is not a reimbursable </a:t>
            </a:r>
            <a:r>
              <a:rPr lang="en-US" dirty="0" smtClean="0"/>
              <a:t>travel &amp; business </a:t>
            </a:r>
            <a:r>
              <a:rPr lang="en-US" dirty="0"/>
              <a:t>e</a:t>
            </a:r>
            <a:r>
              <a:rPr lang="en-US" dirty="0" smtClean="0"/>
              <a:t>xpense;</a:t>
            </a:r>
          </a:p>
          <a:p>
            <a:pPr>
              <a:buFontTx/>
              <a:buChar char="-"/>
            </a:pPr>
            <a:r>
              <a:rPr lang="en-US" dirty="0" smtClean="0"/>
              <a:t>Breakfast and Dinner are reimbursable up to </a:t>
            </a:r>
            <a:r>
              <a:rPr lang="en-US" b="1" dirty="0" smtClean="0">
                <a:solidFill>
                  <a:srgbClr val="FF0000"/>
                </a:solidFill>
              </a:rPr>
              <a:t>$18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$42</a:t>
            </a:r>
            <a:r>
              <a:rPr lang="en-US" dirty="0" smtClean="0"/>
              <a:t>, respectively;</a:t>
            </a:r>
          </a:p>
          <a:p>
            <a:pPr>
              <a:buFontTx/>
              <a:buChar char="-"/>
            </a:pPr>
            <a:r>
              <a:rPr lang="en-US" dirty="0" smtClean="0"/>
              <a:t>All mileage reimbursements must include a detailed </a:t>
            </a:r>
            <a:r>
              <a:rPr lang="en-US" b="1" dirty="0" smtClean="0">
                <a:solidFill>
                  <a:srgbClr val="FF0000"/>
                </a:solidFill>
              </a:rPr>
              <a:t>mileage log </a:t>
            </a:r>
            <a:r>
              <a:rPr lang="en-US" dirty="0" smtClean="0"/>
              <a:t>which must be attached to the expense report;</a:t>
            </a:r>
          </a:p>
          <a:p>
            <a:pPr>
              <a:buFontTx/>
              <a:buChar char="-"/>
            </a:pPr>
            <a:r>
              <a:rPr lang="en-US" dirty="0" smtClean="0"/>
              <a:t>Parking expense, up to a maximum of </a:t>
            </a:r>
            <a:r>
              <a:rPr lang="en-US" b="1" dirty="0">
                <a:solidFill>
                  <a:srgbClr val="FF0000"/>
                </a:solidFill>
              </a:rPr>
              <a:t>$</a:t>
            </a:r>
            <a:r>
              <a:rPr lang="en-US" b="1" dirty="0" smtClean="0">
                <a:solidFill>
                  <a:srgbClr val="FF0000"/>
                </a:solidFill>
              </a:rPr>
              <a:t>13 </a:t>
            </a:r>
            <a:r>
              <a:rPr lang="en-US" dirty="0" smtClean="0"/>
              <a:t>per occurrence, may be reimbursable </a:t>
            </a:r>
            <a:r>
              <a:rPr lang="en-US" dirty="0"/>
              <a:t>where employees must travel between UPMC </a:t>
            </a:r>
            <a:r>
              <a:rPr lang="en-US" dirty="0" smtClean="0"/>
              <a:t>locations.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2251" y="-76200"/>
            <a:ext cx="8691562" cy="862395"/>
          </a:xfrm>
        </p:spPr>
        <p:txBody>
          <a:bodyPr/>
          <a:lstStyle/>
          <a:p>
            <a:r>
              <a:rPr lang="en-US" dirty="0" smtClean="0"/>
              <a:t>IMPORTANT: What the Traveler Needs to 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89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IMPORTANT: What </a:t>
            </a:r>
            <a:r>
              <a:rPr lang="en-US" dirty="0"/>
              <a:t>the Traveler Needs to </a:t>
            </a:r>
            <a:r>
              <a:rPr lang="en-US" dirty="0" smtClean="0"/>
              <a:t>Know (</a:t>
            </a:r>
            <a:r>
              <a:rPr lang="en-US" dirty="0"/>
              <a:t>Continued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Membership and dues are reimbursable up to </a:t>
            </a:r>
            <a:r>
              <a:rPr lang="en-US" b="1" dirty="0" smtClean="0">
                <a:solidFill>
                  <a:srgbClr val="FF0000"/>
                </a:solidFill>
              </a:rPr>
              <a:t>50% </a:t>
            </a:r>
            <a:r>
              <a:rPr lang="en-US" dirty="0" smtClean="0"/>
              <a:t>of annual fees with manager approval;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Licenses and certifications may be reimbursed at </a:t>
            </a:r>
            <a:r>
              <a:rPr lang="en-US" b="1" dirty="0" smtClean="0">
                <a:solidFill>
                  <a:srgbClr val="FF0000"/>
                </a:solidFill>
              </a:rPr>
              <a:t>100%</a:t>
            </a:r>
            <a:r>
              <a:rPr lang="en-US" b="1" dirty="0" smtClean="0"/>
              <a:t>;</a:t>
            </a:r>
            <a:endParaRPr lang="en-US" b="1" dirty="0" smtClean="0">
              <a:solidFill>
                <a:srgbClr val="FF0000"/>
              </a:solidFill>
            </a:endParaRPr>
          </a:p>
          <a:p>
            <a:pPr lvl="0">
              <a:buFontTx/>
              <a:buChar char="-"/>
            </a:pPr>
            <a:endParaRPr lang="en-US" dirty="0" smtClean="0"/>
          </a:p>
          <a:p>
            <a:pPr lvl="0">
              <a:buFontTx/>
              <a:buChar char="-"/>
            </a:pPr>
            <a:r>
              <a:rPr lang="en-US" dirty="0" smtClean="0"/>
              <a:t>All T&amp;B reports must be submitted and approved within </a:t>
            </a:r>
            <a:r>
              <a:rPr lang="en-US" b="1" dirty="0">
                <a:solidFill>
                  <a:srgbClr val="FF0000"/>
                </a:solidFill>
              </a:rPr>
              <a:t>90 </a:t>
            </a:r>
            <a:r>
              <a:rPr lang="en-US" b="1" dirty="0" smtClean="0">
                <a:solidFill>
                  <a:srgbClr val="FF0000"/>
                </a:solidFill>
              </a:rPr>
              <a:t>days </a:t>
            </a:r>
            <a:r>
              <a:rPr lang="en-US" dirty="0" smtClean="0"/>
              <a:t>of occurrence.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073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are covered under other policies or procedures:</a:t>
            </a:r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Recruiting expenses</a:t>
            </a:r>
            <a:endParaRPr lang="en-US" dirty="0"/>
          </a:p>
          <a:p>
            <a:pPr lvl="1"/>
            <a:r>
              <a:rPr lang="en-US" dirty="0" smtClean="0"/>
              <a:t>Employee Recognition expenses are reimbursable once the appropriate approvals are obtained;</a:t>
            </a:r>
          </a:p>
          <a:p>
            <a:pPr lvl="1"/>
            <a:r>
              <a:rPr lang="en-US" dirty="0" smtClean="0"/>
              <a:t>Relocation expenses</a:t>
            </a:r>
          </a:p>
          <a:p>
            <a:pPr lvl="1"/>
            <a:r>
              <a:rPr lang="en-US" dirty="0" smtClean="0"/>
              <a:t>Pursuit of new business expenses (e.g., Physician Entertainment Policy and Health Plan new membership sales)</a:t>
            </a:r>
          </a:p>
          <a:p>
            <a:pPr lvl="1"/>
            <a:r>
              <a:rPr lang="en-US" dirty="0" smtClean="0"/>
              <a:t>Electronic device expenses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Circumstances for Travelers		</a:t>
            </a:r>
            <a:endParaRPr lang="en-US" dirty="0"/>
          </a:p>
        </p:txBody>
      </p:sp>
      <p:pic>
        <p:nvPicPr>
          <p:cNvPr id="3074" name="Picture 2" descr="C:\Users\williamba\Documents\Financial Compliance\human-resource-management-hrm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4889501"/>
            <a:ext cx="3797300" cy="18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80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IMPORTANT: What the Manager Needs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Be familiar with ALL components of the policy; “I wasn’t aware and my employee already incurred the expense” is not a valid excuse for approving non-compliant expenses;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Managers must review and approve all employee T&amp;B reports in a timely manner;</a:t>
            </a:r>
          </a:p>
          <a:p>
            <a:endParaRPr lang="en-US" dirty="0" smtClean="0"/>
          </a:p>
          <a:p>
            <a:r>
              <a:rPr lang="en-US" dirty="0" smtClean="0"/>
              <a:t>Ensure that appropriate documentation supports all items on the expense report;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Investigate any suspected policy </a:t>
            </a:r>
            <a:r>
              <a:rPr lang="en-US" dirty="0"/>
              <a:t>violations </a:t>
            </a:r>
            <a:r>
              <a:rPr lang="en-US" dirty="0" smtClean="0"/>
              <a:t>and initiate corrective action when necessary.</a:t>
            </a:r>
          </a:p>
        </p:txBody>
      </p:sp>
      <p:pic>
        <p:nvPicPr>
          <p:cNvPr id="1026" name="Picture 2" descr="C:\Users\williamba\Documents\Financial Compliance\imagesCA9O4B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939" y="2424223"/>
            <a:ext cx="2143125" cy="156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7028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Repercussions for Policy Violations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9500"/>
            <a:ext cx="8229600" cy="50466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smtClean="0"/>
              <a:t>If a submitter or approver violates </a:t>
            </a:r>
            <a:r>
              <a:rPr lang="en-US" dirty="0"/>
              <a:t>this policy, UPMC may take one or more of the following actions</a:t>
            </a:r>
            <a:r>
              <a:rPr lang="en-US" dirty="0" smtClean="0"/>
              <a:t>: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Reimbursement of expense reports may be delayed </a:t>
            </a:r>
            <a:r>
              <a:rPr lang="en-US" dirty="0"/>
              <a:t>or </a:t>
            </a:r>
            <a:r>
              <a:rPr lang="en-US" dirty="0" smtClean="0"/>
              <a:t>denied due to non-compliant items.</a:t>
            </a:r>
            <a:endParaRPr lang="en-US" b="1" dirty="0"/>
          </a:p>
          <a:p>
            <a:r>
              <a:rPr lang="en-US" dirty="0" smtClean="0"/>
              <a:t>Facilitate taxation on non-compliant expenses.</a:t>
            </a:r>
            <a:endParaRPr lang="en-US" b="1" dirty="0"/>
          </a:p>
          <a:p>
            <a:pPr lvl="0"/>
            <a:r>
              <a:rPr lang="en-US" dirty="0" smtClean="0"/>
              <a:t>Impose </a:t>
            </a:r>
            <a:r>
              <a:rPr lang="en-US" dirty="0"/>
              <a:t>corrective action or </a:t>
            </a:r>
            <a:r>
              <a:rPr lang="en-US" dirty="0" smtClean="0"/>
              <a:t>termination.  </a:t>
            </a:r>
            <a:endParaRPr lang="en-US" b="1" dirty="0"/>
          </a:p>
          <a:p>
            <a:pPr marL="0" lvl="0" indent="0">
              <a:buNone/>
            </a:pPr>
            <a:endParaRPr lang="en-US" b="1" dirty="0"/>
          </a:p>
        </p:txBody>
      </p:sp>
      <p:pic>
        <p:nvPicPr>
          <p:cNvPr id="2050" name="Picture 2" descr="C:\Users\williamba\Documents\Financial Compliance\sad-faced-man-in-suit-behind-jail-ba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434" y="4044950"/>
            <a:ext cx="3758565" cy="247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1890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any questions regarding application of the T&amp;B Expense Policy, please contact: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Blair </a:t>
            </a:r>
            <a:r>
              <a:rPr lang="en-US" dirty="0" smtClean="0"/>
              <a:t>William, Director, Financial Compliance; 	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Lynn McGrew, Manager, Financial Compliance; 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Stacy Splitstone, UPMC Corporate Controller.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do I contact?</a:t>
            </a:r>
            <a:endParaRPr lang="en-US" dirty="0"/>
          </a:p>
        </p:txBody>
      </p:sp>
      <p:pic>
        <p:nvPicPr>
          <p:cNvPr id="4098" name="Picture 2" descr="C:\Users\williamba\Documents\Financial Compliance\black-man-yelling-into-ph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3365500"/>
            <a:ext cx="8356600" cy="341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UPMC">
  <a:themeElements>
    <a:clrScheme name="UPMC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235A"/>
      </a:accent1>
      <a:accent2>
        <a:srgbClr val="3E73BE"/>
      </a:accent2>
      <a:accent3>
        <a:srgbClr val="661400"/>
      </a:accent3>
      <a:accent4>
        <a:srgbClr val="A94300"/>
      </a:accent4>
      <a:accent5>
        <a:srgbClr val="D28E00"/>
      </a:accent5>
      <a:accent6>
        <a:srgbClr val="505500"/>
      </a:accent6>
      <a:hlink>
        <a:srgbClr val="7D6C69"/>
      </a:hlink>
      <a:folHlink>
        <a:srgbClr val="99CC00"/>
      </a:folHlink>
    </a:clrScheme>
    <a:fontScheme name="Default Desig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UPMC">
  <a:themeElements>
    <a:clrScheme name="UPMC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235A"/>
      </a:accent1>
      <a:accent2>
        <a:srgbClr val="3E73BE"/>
      </a:accent2>
      <a:accent3>
        <a:srgbClr val="661400"/>
      </a:accent3>
      <a:accent4>
        <a:srgbClr val="A94300"/>
      </a:accent4>
      <a:accent5>
        <a:srgbClr val="D28E00"/>
      </a:accent5>
      <a:accent6>
        <a:srgbClr val="505500"/>
      </a:accent6>
      <a:hlink>
        <a:srgbClr val="7D6C69"/>
      </a:hlink>
      <a:folHlink>
        <a:srgbClr val="99CC00"/>
      </a:folHlink>
    </a:clrScheme>
    <a:fontScheme name="Default Desig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UPMC.thmx</Template>
  <TotalTime>2526</TotalTime>
  <Words>344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UPMC</vt:lpstr>
      <vt:lpstr>1_UPMC</vt:lpstr>
      <vt:lpstr>     </vt:lpstr>
      <vt:lpstr>IMPORTANT: What the Traveler Needs to Know</vt:lpstr>
      <vt:lpstr>IMPORTANT: What the Traveler Needs to Know (Continued)</vt:lpstr>
      <vt:lpstr>Special Circumstances for Travelers  </vt:lpstr>
      <vt:lpstr>IMPORTANT: What the Manager Needs to Know</vt:lpstr>
      <vt:lpstr>Repercussions for Policy Violations</vt:lpstr>
      <vt:lpstr>Who do I contact?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experiences that shape care perception</dc:title>
  <dc:creator>grey</dc:creator>
  <cp:lastModifiedBy>Petsch, Shannon</cp:lastModifiedBy>
  <cp:revision>115</cp:revision>
  <cp:lastPrinted>2013-10-02T20:55:13Z</cp:lastPrinted>
  <dcterms:created xsi:type="dcterms:W3CDTF">2012-01-30T18:11:22Z</dcterms:created>
  <dcterms:modified xsi:type="dcterms:W3CDTF">2014-02-20T21:34:04Z</dcterms:modified>
</cp:coreProperties>
</file>